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57" r:id="rId2"/>
    <p:sldId id="258" r:id="rId3"/>
    <p:sldId id="259" r:id="rId4"/>
    <p:sldId id="260" r:id="rId5"/>
    <p:sldId id="261" r:id="rId6"/>
    <p:sldId id="263" r:id="rId7"/>
    <p:sldId id="264"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078A1D2-ACE0-451F-837B-C86718B68984}" type="datetimeFigureOut">
              <a:rPr lang="it-IT" smtClean="0"/>
              <a:t>11/12/2020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82EDD4-CD23-4613-8C98-1FB622200D88}" type="slidenum">
              <a:rPr lang="it-IT" smtClean="0"/>
              <a:t>‹Nr.›</a:t>
            </a:fld>
            <a:endParaRPr lang="it-IT"/>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062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078A1D2-ACE0-451F-837B-C86718B68984}" type="datetimeFigureOut">
              <a:rPr lang="it-IT" smtClean="0"/>
              <a:t>11/12/2020</a:t>
            </a:fld>
            <a:endParaRPr lang="it-IT"/>
          </a:p>
        </p:txBody>
      </p:sp>
      <p:sp>
        <p:nvSpPr>
          <p:cNvPr id="5" name="Footer Placeholder 4"/>
          <p:cNvSpPr>
            <a:spLocks noGrp="1"/>
          </p:cNvSpPr>
          <p:nvPr>
            <p:ph type="ftr" sz="quarter" idx="11"/>
          </p:nvPr>
        </p:nvSpPr>
        <p:spPr>
          <a:xfrm>
            <a:off x="2416500" y="329307"/>
            <a:ext cx="4973915" cy="309201"/>
          </a:xfrm>
        </p:spPr>
        <p:txBody>
          <a:bodyPr/>
          <a:lstStyle/>
          <a:p>
            <a:endParaRPr lang="it-IT"/>
          </a:p>
        </p:txBody>
      </p:sp>
      <p:sp>
        <p:nvSpPr>
          <p:cNvPr id="6" name="Slide Number Placeholder 5"/>
          <p:cNvSpPr>
            <a:spLocks noGrp="1"/>
          </p:cNvSpPr>
          <p:nvPr>
            <p:ph type="sldNum" sz="quarter" idx="12"/>
          </p:nvPr>
        </p:nvSpPr>
        <p:spPr>
          <a:xfrm>
            <a:off x="1437664" y="798973"/>
            <a:ext cx="811019" cy="503578"/>
          </a:xfrm>
        </p:spPr>
        <p:txBody>
          <a:bodyPr/>
          <a:lstStyle/>
          <a:p>
            <a:fld id="{A582EDD4-CD23-4613-8C98-1FB622200D88}" type="slidenum">
              <a:rPr lang="it-IT" smtClean="0"/>
              <a:t>‹Nr.›</a:t>
            </a:fld>
            <a:endParaRPr lang="it-IT"/>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14295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078A1D2-ACE0-451F-837B-C86718B68984}" type="datetimeFigureOut">
              <a:rPr lang="it-IT" smtClean="0"/>
              <a:t>11/12/2020</a:t>
            </a:fld>
            <a:endParaRPr lang="it-IT"/>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582EDD4-CD23-4613-8C98-1FB622200D88}" type="slidenum">
              <a:rPr lang="it-IT" smtClean="0"/>
              <a:t>‹Nr.›</a:t>
            </a:fld>
            <a:endParaRPr lang="it-IT"/>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963809"/>
      </p:ext>
    </p:extLst>
  </p:cSld>
  <p:clrMap bg1="lt1" tx1="dk1" bg2="lt2" tx2="dk2" accent1="accent1" accent2="accent2" accent3="accent3" accent4="accent4" accent5="accent5" accent6="accent6" hlink="hlink" folHlink="folHlink"/>
  <p:sldLayoutIdLst>
    <p:sldLayoutId id="2147483757" r:id="rId1"/>
    <p:sldLayoutId id="2147483756" r:id="rId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olo 1">
            <a:extLst>
              <a:ext uri="{FF2B5EF4-FFF2-40B4-BE49-F238E27FC236}">
                <a16:creationId xmlns:a16="http://schemas.microsoft.com/office/drawing/2014/main" id="{CE309D0E-1A66-48E1-A1DB-6473A667D932}"/>
              </a:ext>
            </a:extLst>
          </p:cNvPr>
          <p:cNvSpPr>
            <a:spLocks noGrp="1"/>
          </p:cNvSpPr>
          <p:nvPr>
            <p:ph type="ctrTitle"/>
          </p:nvPr>
        </p:nvSpPr>
        <p:spPr>
          <a:xfrm>
            <a:off x="1452616" y="957375"/>
            <a:ext cx="4791332" cy="2380828"/>
          </a:xfrm>
        </p:spPr>
        <p:txBody>
          <a:bodyPr>
            <a:noAutofit/>
          </a:bodyPr>
          <a:lstStyle/>
          <a:p>
            <a:r>
              <a:rPr lang="it-IT" sz="4400" b="1" i="1" cap="none" dirty="0">
                <a:latin typeface="Modern No. 20" panose="02070704070505020303" pitchFamily="18" charset="0"/>
              </a:rPr>
              <a:t>VIAGGIO NELLA MUSICA ITALIANA</a:t>
            </a:r>
          </a:p>
        </p:txBody>
      </p:sp>
      <p:cxnSp>
        <p:nvCxnSpPr>
          <p:cNvPr id="22" name="Straight Connector 21">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3" name="Elemento grafico 12" descr="Note musicali">
            <a:extLst>
              <a:ext uri="{FF2B5EF4-FFF2-40B4-BE49-F238E27FC236}">
                <a16:creationId xmlns:a16="http://schemas.microsoft.com/office/drawing/2014/main" id="{D1A7F967-5A23-465D-B739-4A8E63C359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44251" y="805583"/>
            <a:ext cx="4660762" cy="4660762"/>
          </a:xfrm>
          <a:prstGeom prst="rect">
            <a:avLst/>
          </a:prstGeom>
        </p:spPr>
      </p:pic>
      <p:pic>
        <p:nvPicPr>
          <p:cNvPr id="24" name="Picture 23">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25">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9E4BACA0-0151-4024-946E-22213D0A2DCC}"/>
              </a:ext>
            </a:extLst>
          </p:cNvPr>
          <p:cNvSpPr txBox="1"/>
          <p:nvPr/>
        </p:nvSpPr>
        <p:spPr>
          <a:xfrm>
            <a:off x="1452616" y="3527480"/>
            <a:ext cx="4047036" cy="461665"/>
          </a:xfrm>
          <a:prstGeom prst="rect">
            <a:avLst/>
          </a:prstGeom>
          <a:noFill/>
        </p:spPr>
        <p:txBody>
          <a:bodyPr wrap="square" rtlCol="0">
            <a:spAutoFit/>
          </a:bodyPr>
          <a:lstStyle/>
          <a:p>
            <a:pPr>
              <a:spcAft>
                <a:spcPts val="600"/>
              </a:spcAft>
            </a:pPr>
            <a:r>
              <a:rPr lang="it-IT" sz="2400" dirty="0"/>
              <a:t>III parte – Festival di Sanremo</a:t>
            </a:r>
          </a:p>
        </p:txBody>
      </p:sp>
      <p:sp>
        <p:nvSpPr>
          <p:cNvPr id="4" name="CasellaDiTesto 3">
            <a:extLst>
              <a:ext uri="{FF2B5EF4-FFF2-40B4-BE49-F238E27FC236}">
                <a16:creationId xmlns:a16="http://schemas.microsoft.com/office/drawing/2014/main" id="{7AF3580B-D3AA-4739-AC16-42357FAF3ABF}"/>
              </a:ext>
            </a:extLst>
          </p:cNvPr>
          <p:cNvSpPr txBox="1"/>
          <p:nvPr/>
        </p:nvSpPr>
        <p:spPr>
          <a:xfrm>
            <a:off x="9342480" y="6166154"/>
            <a:ext cx="2332382" cy="646331"/>
          </a:xfrm>
          <a:prstGeom prst="rect">
            <a:avLst/>
          </a:prstGeom>
          <a:noFill/>
        </p:spPr>
        <p:txBody>
          <a:bodyPr wrap="square" rtlCol="0">
            <a:spAutoFit/>
          </a:bodyPr>
          <a:lstStyle/>
          <a:p>
            <a:r>
              <a:rPr lang="it-IT" dirty="0"/>
              <a:t>Francesca Cavaiola</a:t>
            </a:r>
          </a:p>
          <a:p>
            <a:r>
              <a:rPr lang="it-IT" dirty="0"/>
              <a:t>Alessia Della Ducata</a:t>
            </a:r>
          </a:p>
        </p:txBody>
      </p:sp>
    </p:spTree>
    <p:extLst>
      <p:ext uri="{BB962C8B-B14F-4D97-AF65-F5344CB8AC3E}">
        <p14:creationId xmlns:p14="http://schemas.microsoft.com/office/powerpoint/2010/main" val="1349858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4AD5FA-4EEC-4494-BB8E-816154CC75E2}"/>
              </a:ext>
            </a:extLst>
          </p:cNvPr>
          <p:cNvSpPr>
            <a:spLocks noGrp="1"/>
          </p:cNvSpPr>
          <p:nvPr>
            <p:ph type="title"/>
          </p:nvPr>
        </p:nvSpPr>
        <p:spPr>
          <a:xfrm>
            <a:off x="1294362" y="1204105"/>
            <a:ext cx="7070035" cy="587136"/>
          </a:xfrm>
        </p:spPr>
        <p:txBody>
          <a:bodyPr>
            <a:noAutofit/>
          </a:bodyPr>
          <a:lstStyle/>
          <a:p>
            <a:r>
              <a:rPr lang="it-IT" sz="4000" dirty="0">
                <a:latin typeface="Modern No. 20" panose="02070704070505020303" pitchFamily="18" charset="0"/>
              </a:rPr>
              <a:t>La nascita e i primi anni</a:t>
            </a:r>
          </a:p>
        </p:txBody>
      </p:sp>
      <p:sp>
        <p:nvSpPr>
          <p:cNvPr id="8" name="Segnaposto contenuto 7">
            <a:extLst>
              <a:ext uri="{FF2B5EF4-FFF2-40B4-BE49-F238E27FC236}">
                <a16:creationId xmlns:a16="http://schemas.microsoft.com/office/drawing/2014/main" id="{0B185CEA-3E72-4B7F-98D8-2E59E69B570A}"/>
              </a:ext>
            </a:extLst>
          </p:cNvPr>
          <p:cNvSpPr>
            <a:spLocks noGrp="1"/>
          </p:cNvSpPr>
          <p:nvPr>
            <p:ph idx="1"/>
          </p:nvPr>
        </p:nvSpPr>
        <p:spPr>
          <a:xfrm>
            <a:off x="1294362" y="2203282"/>
            <a:ext cx="9784455" cy="3450613"/>
          </a:xfrm>
        </p:spPr>
        <p:txBody>
          <a:bodyPr>
            <a:normAutofit/>
          </a:bodyPr>
          <a:lstStyle/>
          <a:p>
            <a:pPr marL="0" indent="0">
              <a:buNone/>
            </a:pPr>
            <a:r>
              <a:rPr lang="it-IT" dirty="0"/>
              <a:t>Il Festival di Sanremo nacque per incrementare il turismo nella "stagione morta" (intorno al mese di febbraio) nel comune ligure. Il 29 gennaio 1951 si tenne la prima edizione nel salone delle feste del casinò, condotta da Nunzio Filogamo. L'edizione fu accolta molto freddamente dalla stampa e dai critici musicali dell'epoca, così come dal pubblico in sala che continuò a cenare e parlottare durante le esecuzioni. La musica cambiò per la seconda edizione, che trovò un maggiore riscontro dagli autori e dagli editori musicali. La quinta edizione fu la prima edizione trasmessa in diretta radio-televisiva. Fu comunque solo nell'edizione del 1958, con la vittoria di Domenico Modugno e la sua </a:t>
            </a:r>
            <a:r>
              <a:rPr lang="it-IT" i="1" dirty="0"/>
              <a:t>Nel blu dipinto di blu</a:t>
            </a:r>
            <a:r>
              <a:rPr lang="it-IT" dirty="0"/>
              <a:t>, che il Festival iniziò ad avere successo.</a:t>
            </a:r>
          </a:p>
        </p:txBody>
      </p:sp>
      <p:pic>
        <p:nvPicPr>
          <p:cNvPr id="9" name="Immagine 8">
            <a:extLst>
              <a:ext uri="{FF2B5EF4-FFF2-40B4-BE49-F238E27FC236}">
                <a16:creationId xmlns:a16="http://schemas.microsoft.com/office/drawing/2014/main" id="{11C2D0BC-0783-4021-B7F1-E319C3FD189D}"/>
              </a:ext>
            </a:extLst>
          </p:cNvPr>
          <p:cNvPicPr>
            <a:picLocks noChangeAspect="1"/>
          </p:cNvPicPr>
          <p:nvPr/>
        </p:nvPicPr>
        <p:blipFill>
          <a:blip r:embed="rId2"/>
          <a:stretch>
            <a:fillRect/>
          </a:stretch>
        </p:blipFill>
        <p:spPr>
          <a:xfrm>
            <a:off x="9222684" y="189878"/>
            <a:ext cx="2095500" cy="1495425"/>
          </a:xfrm>
          <a:prstGeom prst="rect">
            <a:avLst/>
          </a:prstGeom>
        </p:spPr>
      </p:pic>
    </p:spTree>
    <p:extLst>
      <p:ext uri="{BB962C8B-B14F-4D97-AF65-F5344CB8AC3E}">
        <p14:creationId xmlns:p14="http://schemas.microsoft.com/office/powerpoint/2010/main" val="819429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6E19BB-C706-4469-90FB-569AD7755573}"/>
              </a:ext>
            </a:extLst>
          </p:cNvPr>
          <p:cNvSpPr>
            <a:spLocks noGrp="1"/>
          </p:cNvSpPr>
          <p:nvPr>
            <p:ph type="title"/>
          </p:nvPr>
        </p:nvSpPr>
        <p:spPr>
          <a:xfrm>
            <a:off x="1451579" y="1163730"/>
            <a:ext cx="4498647" cy="852002"/>
          </a:xfrm>
        </p:spPr>
        <p:txBody>
          <a:bodyPr>
            <a:normAutofit/>
          </a:bodyPr>
          <a:lstStyle/>
          <a:p>
            <a:r>
              <a:rPr lang="it-IT" sz="4000" dirty="0">
                <a:latin typeface="Modern No. 20" panose="02070704070505020303" pitchFamily="18" charset="0"/>
              </a:rPr>
              <a:t>GLI ANNI ‘60 E ‘70</a:t>
            </a:r>
          </a:p>
        </p:txBody>
      </p:sp>
      <p:sp>
        <p:nvSpPr>
          <p:cNvPr id="3" name="Segnaposto contenuto 2">
            <a:extLst>
              <a:ext uri="{FF2B5EF4-FFF2-40B4-BE49-F238E27FC236}">
                <a16:creationId xmlns:a16="http://schemas.microsoft.com/office/drawing/2014/main" id="{00E344F1-D7B6-41BF-976C-011C45ED3A3D}"/>
              </a:ext>
            </a:extLst>
          </p:cNvPr>
          <p:cNvSpPr>
            <a:spLocks noGrp="1"/>
          </p:cNvSpPr>
          <p:nvPr>
            <p:ph idx="1"/>
          </p:nvPr>
        </p:nvSpPr>
        <p:spPr>
          <a:xfrm>
            <a:off x="1451579" y="2015732"/>
            <a:ext cx="9603275" cy="3921242"/>
          </a:xfrm>
        </p:spPr>
        <p:txBody>
          <a:bodyPr>
            <a:normAutofit/>
          </a:bodyPr>
          <a:lstStyle/>
          <a:p>
            <a:pPr marL="0" indent="0">
              <a:buNone/>
            </a:pPr>
            <a:r>
              <a:rPr lang="it-IT" dirty="0"/>
              <a:t>In questi anni si registrò l'inizio della cosiddetta "era Bongiorno" (dal nome del conduttore Mike Bongiorno che presentò tutte le edizioni dal 1963 al 1967) e fecero il loro esordio sul palco gli "urlatori" come Mina,  Adriano Celentano e Bobby Solo, i cantautori come Gino Paoli e Umberto Bindi. I temi sociali e la contestazione iniziarono ad apparire sul palco del Casinò. il 1967 viene ricordato soprattutto per il suicidio del cantautore genovese Luigi Tenco, la cui canzone </a:t>
            </a:r>
            <a:r>
              <a:rPr lang="it-IT" i="1" dirty="0"/>
              <a:t>Ciao amore, ciao </a:t>
            </a:r>
            <a:r>
              <a:rPr lang="it-IT" dirty="0"/>
              <a:t>(che raccontava il disagio di un Paese che, nonostante il miracolo economico, aveva «ancora sacche paurose di povertà e di indigenza») fu eliminata dalla finale. La morte di Tenco concluse la fase aurea del racconto di Sanremo e coincise con l’inizio del declino del festival.  A partire dal 1977 il festival si tenne nel  celebre Teatro Ariston.</a:t>
            </a:r>
          </a:p>
          <a:p>
            <a:pPr marL="0" indent="0">
              <a:buNone/>
            </a:pPr>
            <a:endParaRPr lang="it-IT" dirty="0"/>
          </a:p>
        </p:txBody>
      </p:sp>
      <p:pic>
        <p:nvPicPr>
          <p:cNvPr id="4" name="Immagine 3">
            <a:extLst>
              <a:ext uri="{FF2B5EF4-FFF2-40B4-BE49-F238E27FC236}">
                <a16:creationId xmlns:a16="http://schemas.microsoft.com/office/drawing/2014/main" id="{9C4048E7-2CBC-4DCD-B874-EDE6CC1E4F8D}"/>
              </a:ext>
            </a:extLst>
          </p:cNvPr>
          <p:cNvPicPr>
            <a:picLocks noChangeAspect="1"/>
          </p:cNvPicPr>
          <p:nvPr/>
        </p:nvPicPr>
        <p:blipFill rotWithShape="1">
          <a:blip r:embed="rId2"/>
          <a:srcRect b="12245"/>
          <a:stretch/>
        </p:blipFill>
        <p:spPr>
          <a:xfrm>
            <a:off x="8337690" y="166639"/>
            <a:ext cx="2619375" cy="1529639"/>
          </a:xfrm>
          <a:prstGeom prst="rect">
            <a:avLst/>
          </a:prstGeom>
        </p:spPr>
      </p:pic>
    </p:spTree>
    <p:extLst>
      <p:ext uri="{BB962C8B-B14F-4D97-AF65-F5344CB8AC3E}">
        <p14:creationId xmlns:p14="http://schemas.microsoft.com/office/powerpoint/2010/main" val="173428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8B7B97-63EF-4013-B845-0612C6978EA7}"/>
              </a:ext>
            </a:extLst>
          </p:cNvPr>
          <p:cNvSpPr>
            <a:spLocks noGrp="1"/>
          </p:cNvSpPr>
          <p:nvPr>
            <p:ph type="title"/>
          </p:nvPr>
        </p:nvSpPr>
        <p:spPr>
          <a:xfrm>
            <a:off x="1451579" y="1157810"/>
            <a:ext cx="9603275" cy="732733"/>
          </a:xfrm>
        </p:spPr>
        <p:txBody>
          <a:bodyPr>
            <a:normAutofit/>
          </a:bodyPr>
          <a:lstStyle/>
          <a:p>
            <a:r>
              <a:rPr lang="it-IT" sz="4000" dirty="0">
                <a:latin typeface="Modern No. 20" panose="02070704070505020303" pitchFamily="18" charset="0"/>
              </a:rPr>
              <a:t>Gli anni ‘80</a:t>
            </a:r>
          </a:p>
        </p:txBody>
      </p:sp>
      <p:sp>
        <p:nvSpPr>
          <p:cNvPr id="3" name="Segnaposto contenuto 2">
            <a:extLst>
              <a:ext uri="{FF2B5EF4-FFF2-40B4-BE49-F238E27FC236}">
                <a16:creationId xmlns:a16="http://schemas.microsoft.com/office/drawing/2014/main" id="{11BDB05D-3234-4044-B4CD-8906454C24C2}"/>
              </a:ext>
            </a:extLst>
          </p:cNvPr>
          <p:cNvSpPr>
            <a:spLocks noGrp="1"/>
          </p:cNvSpPr>
          <p:nvPr>
            <p:ph idx="1"/>
          </p:nvPr>
        </p:nvSpPr>
        <p:spPr>
          <a:xfrm>
            <a:off x="1451579" y="1890543"/>
            <a:ext cx="9603275" cy="4377735"/>
          </a:xfrm>
        </p:spPr>
        <p:txBody>
          <a:bodyPr>
            <a:normAutofit fontScale="92500" lnSpcReduction="10000"/>
          </a:bodyPr>
          <a:lstStyle/>
          <a:p>
            <a:pPr marL="0" indent="0">
              <a:buNone/>
            </a:pPr>
            <a:r>
              <a:rPr lang="it-IT" dirty="0"/>
              <a:t>Il Festival 1980 segnò il primo segnale di rottura dell'andamento declinante, in particolar modo grazie alla nuova figura di presentatore che svolge un ruolo non più di «mero officiante», ma di «protagonista del racconto». Tra i primi ricordiamo Roberto Benigni. L'edizione del 1986 si ricorda anche come la prima a vedere una donna, Loretta Goggi, come conduttrice principale dell'evento ma, nonostante il rilancio, molti dei grandi nomi della scena musicale sorti lungo gli anni settanta mantennero una certa distanza dalla competizione, accettando invece di esibirsi come ospiti. A partecipare più attivamente furono i cantanti divenuti famosi negli anni sessanta e nei primi anni settanta quali Iva Zanicchi, Peppino di Capri, Bobby Solo, Loredana Bertè, Donatella Rettore,  Alan Sorrenti, Renato Zero, Anna Oxa, Mango, </a:t>
            </a:r>
            <a:r>
              <a:rPr lang="it-IT" dirty="0" err="1"/>
              <a:t>Raf</a:t>
            </a:r>
            <a:r>
              <a:rPr lang="it-IT" dirty="0"/>
              <a:t>, Matia Bazar, Fiordaliso, Riccardo Fogli. Il Festival funse inoltre da trampolino di lancio per una generazione di cantanti che, una volta famosi, presero le distanze dal Festival: è il caso di Eros Ramazzotti, Vasco Rossi, Jovanotti, Fiorella Mannoia e Zucchero Fornaciari, che portarono sul palco nuove sonorità e nuovi temi ma che furono penalizzati in classifica.</a:t>
            </a:r>
          </a:p>
        </p:txBody>
      </p:sp>
      <p:pic>
        <p:nvPicPr>
          <p:cNvPr id="4" name="Immagine 3">
            <a:extLst>
              <a:ext uri="{FF2B5EF4-FFF2-40B4-BE49-F238E27FC236}">
                <a16:creationId xmlns:a16="http://schemas.microsoft.com/office/drawing/2014/main" id="{E8BF272C-77AE-4F3B-9E41-543C8D883EC9}"/>
              </a:ext>
            </a:extLst>
          </p:cNvPr>
          <p:cNvPicPr>
            <a:picLocks noChangeAspect="1"/>
          </p:cNvPicPr>
          <p:nvPr/>
        </p:nvPicPr>
        <p:blipFill rotWithShape="1">
          <a:blip r:embed="rId2"/>
          <a:srcRect b="12051"/>
          <a:stretch/>
        </p:blipFill>
        <p:spPr>
          <a:xfrm>
            <a:off x="8492629" y="147885"/>
            <a:ext cx="2562225" cy="1574897"/>
          </a:xfrm>
          <a:prstGeom prst="rect">
            <a:avLst/>
          </a:prstGeom>
        </p:spPr>
      </p:pic>
    </p:spTree>
    <p:extLst>
      <p:ext uri="{BB962C8B-B14F-4D97-AF65-F5344CB8AC3E}">
        <p14:creationId xmlns:p14="http://schemas.microsoft.com/office/powerpoint/2010/main" val="1380875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17F7F2-97DE-496C-B7CB-897E21A942D5}"/>
              </a:ext>
            </a:extLst>
          </p:cNvPr>
          <p:cNvSpPr>
            <a:spLocks noGrp="1"/>
          </p:cNvSpPr>
          <p:nvPr>
            <p:ph type="title"/>
          </p:nvPr>
        </p:nvSpPr>
        <p:spPr>
          <a:xfrm>
            <a:off x="1451579" y="1144559"/>
            <a:ext cx="7149082" cy="706228"/>
          </a:xfrm>
        </p:spPr>
        <p:txBody>
          <a:bodyPr>
            <a:normAutofit/>
          </a:bodyPr>
          <a:lstStyle/>
          <a:p>
            <a:r>
              <a:rPr lang="it-IT" sz="4000">
                <a:latin typeface="Modern No. 20" panose="02070704070505020303" pitchFamily="18" charset="0"/>
              </a:rPr>
              <a:t>IL SUCCESSO DEGLI ANNI ‘90</a:t>
            </a:r>
            <a:endParaRPr lang="it-IT" sz="4000" dirty="0">
              <a:latin typeface="Modern No. 20" panose="02070704070505020303" pitchFamily="18" charset="0"/>
            </a:endParaRPr>
          </a:p>
        </p:txBody>
      </p:sp>
      <p:sp>
        <p:nvSpPr>
          <p:cNvPr id="3" name="Segnaposto contenuto 2">
            <a:extLst>
              <a:ext uri="{FF2B5EF4-FFF2-40B4-BE49-F238E27FC236}">
                <a16:creationId xmlns:a16="http://schemas.microsoft.com/office/drawing/2014/main" id="{D229602B-5961-452F-B9D2-8D6941F7EADA}"/>
              </a:ext>
            </a:extLst>
          </p:cNvPr>
          <p:cNvSpPr>
            <a:spLocks noGrp="1"/>
          </p:cNvSpPr>
          <p:nvPr>
            <p:ph idx="1"/>
          </p:nvPr>
        </p:nvSpPr>
        <p:spPr>
          <a:xfrm>
            <a:off x="1451579" y="2015732"/>
            <a:ext cx="5863621" cy="3450613"/>
          </a:xfrm>
        </p:spPr>
        <p:txBody>
          <a:bodyPr/>
          <a:lstStyle/>
          <a:p>
            <a:pPr marL="0" indent="0">
              <a:buNone/>
            </a:pPr>
            <a:r>
              <a:rPr lang="it-IT" dirty="0"/>
              <a:t>Gli anni novanta sancirono il ritorno di Sanremo come appuntamento fisso per la società italiana, al punto tale che la sigla d'apertura dell'edizione 1995 e dell'edizione 1996, </a:t>
            </a:r>
            <a:r>
              <a:rPr lang="it-IT" i="1" dirty="0"/>
              <a:t>Perché Sanremo è Sanremo</a:t>
            </a:r>
            <a:r>
              <a:rPr lang="it-IT" dirty="0"/>
              <a:t>, divenne una sorta di slogan informale della manifestazione. Il successo di questi anni risultò da una serie di fattori, come la conduzione del programma da parte di Pippo Baudo e l’esordio di nuove voci come Laura Pausini, Biagio Antonacci,  Andrea Bocelli e Giorgia.</a:t>
            </a:r>
          </a:p>
        </p:txBody>
      </p:sp>
      <p:pic>
        <p:nvPicPr>
          <p:cNvPr id="4" name="Immagine 3">
            <a:extLst>
              <a:ext uri="{FF2B5EF4-FFF2-40B4-BE49-F238E27FC236}">
                <a16:creationId xmlns:a16="http://schemas.microsoft.com/office/drawing/2014/main" id="{805CA734-4462-4AD2-87DC-70A5DAEFA447}"/>
              </a:ext>
            </a:extLst>
          </p:cNvPr>
          <p:cNvPicPr>
            <a:picLocks noChangeAspect="1"/>
          </p:cNvPicPr>
          <p:nvPr/>
        </p:nvPicPr>
        <p:blipFill>
          <a:blip r:embed="rId2"/>
          <a:stretch>
            <a:fillRect/>
          </a:stretch>
        </p:blipFill>
        <p:spPr>
          <a:xfrm>
            <a:off x="7626575" y="2488096"/>
            <a:ext cx="3517624" cy="2362200"/>
          </a:xfrm>
          <a:prstGeom prst="rect">
            <a:avLst/>
          </a:prstGeom>
        </p:spPr>
      </p:pic>
    </p:spTree>
    <p:extLst>
      <p:ext uri="{BB962C8B-B14F-4D97-AF65-F5344CB8AC3E}">
        <p14:creationId xmlns:p14="http://schemas.microsoft.com/office/powerpoint/2010/main" val="1202596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621EA7-6C8B-4114-A386-9A1FCA39ADF8}"/>
              </a:ext>
            </a:extLst>
          </p:cNvPr>
          <p:cNvSpPr>
            <a:spLocks noGrp="1"/>
          </p:cNvSpPr>
          <p:nvPr>
            <p:ph type="title"/>
          </p:nvPr>
        </p:nvSpPr>
        <p:spPr>
          <a:xfrm>
            <a:off x="1451579" y="1025288"/>
            <a:ext cx="3637256" cy="732733"/>
          </a:xfrm>
        </p:spPr>
        <p:txBody>
          <a:bodyPr>
            <a:normAutofit/>
          </a:bodyPr>
          <a:lstStyle/>
          <a:p>
            <a:r>
              <a:rPr lang="it-IT" sz="4000" dirty="0">
                <a:latin typeface="Modern No. 20" panose="02070704070505020303" pitchFamily="18" charset="0"/>
              </a:rPr>
              <a:t>GLI ANNI 2000</a:t>
            </a:r>
          </a:p>
        </p:txBody>
      </p:sp>
      <p:sp>
        <p:nvSpPr>
          <p:cNvPr id="3" name="Segnaposto contenuto 2">
            <a:extLst>
              <a:ext uri="{FF2B5EF4-FFF2-40B4-BE49-F238E27FC236}">
                <a16:creationId xmlns:a16="http://schemas.microsoft.com/office/drawing/2014/main" id="{AD7FB199-6302-4CE4-A8B8-49BCFAE39D21}"/>
              </a:ext>
            </a:extLst>
          </p:cNvPr>
          <p:cNvSpPr>
            <a:spLocks noGrp="1"/>
          </p:cNvSpPr>
          <p:nvPr>
            <p:ph idx="1"/>
          </p:nvPr>
        </p:nvSpPr>
        <p:spPr/>
        <p:txBody>
          <a:bodyPr>
            <a:normAutofit lnSpcReduction="10000"/>
          </a:bodyPr>
          <a:lstStyle/>
          <a:p>
            <a:pPr marL="0" indent="0">
              <a:buNone/>
            </a:pPr>
            <a:r>
              <a:rPr lang="it-IT" dirty="0"/>
              <a:t>I primi anni 2000 sono segnati da un calo degli ascolti, culminato con l'edizione del 2004, dove per la prima volta un programma della concorrenza (la quarta edizione del Grande Fratello) superò in ascolti il Festival. Tuttavia, nonostante il calo di ascolti e le polemiche, Sanremo si affermò sempre più come palcoscenico dove lanciare o confermare artisti emergenti come </a:t>
            </a:r>
            <a:r>
              <a:rPr lang="it-IT" dirty="0" err="1"/>
              <a:t>Dolcenera</a:t>
            </a:r>
            <a:r>
              <a:rPr lang="it-IT" dirty="0"/>
              <a:t>, Povia, Francesco Renga, </a:t>
            </a:r>
            <a:r>
              <a:rPr lang="it-IT" dirty="0" err="1"/>
              <a:t>Arisa</a:t>
            </a:r>
            <a:r>
              <a:rPr lang="it-IT" dirty="0"/>
              <a:t>, Paolo Meneguzzi, Irene Fornaciari e i </a:t>
            </a:r>
            <a:r>
              <a:rPr lang="it-IT" dirty="0" err="1"/>
              <a:t>Sonohra</a:t>
            </a:r>
            <a:r>
              <a:rPr lang="it-IT" dirty="0"/>
              <a:t>.  A partire dal 2009, invece, con la vittoria di Marco Carta (vincitore della settima edizione di Amici), si nota una "saldatura" fra «i nuovi "palcoscenici" della canzone virtuale» con la vittoria di artisti provenienti da </a:t>
            </a:r>
            <a:r>
              <a:rPr lang="it-IT" i="1" dirty="0"/>
              <a:t>Amici</a:t>
            </a:r>
            <a:r>
              <a:rPr lang="it-IT" dirty="0"/>
              <a:t> di Maria De Filippi (Valerio Scanu, Emma Marrone, Annalisa) e da </a:t>
            </a:r>
            <a:r>
              <a:rPr lang="it-IT" i="1" dirty="0"/>
              <a:t>X </a:t>
            </a:r>
            <a:r>
              <a:rPr lang="it-IT" i="1" dirty="0" err="1"/>
              <a:t>Factor</a:t>
            </a:r>
            <a:r>
              <a:rPr lang="it-IT" i="1" dirty="0"/>
              <a:t> </a:t>
            </a:r>
            <a:r>
              <a:rPr lang="it-IT" dirty="0"/>
              <a:t>(Marco Mengoni, Giusy Ferreri, Noemi, Francesca </a:t>
            </a:r>
            <a:r>
              <a:rPr lang="it-IT" dirty="0" err="1"/>
              <a:t>Michielin</a:t>
            </a:r>
            <a:r>
              <a:rPr lang="it-IT" dirty="0"/>
              <a:t>).</a:t>
            </a:r>
          </a:p>
        </p:txBody>
      </p:sp>
    </p:spTree>
    <p:extLst>
      <p:ext uri="{BB962C8B-B14F-4D97-AF65-F5344CB8AC3E}">
        <p14:creationId xmlns:p14="http://schemas.microsoft.com/office/powerpoint/2010/main" val="2139923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FDB34D-C579-4422-9188-4F142B3BF927}"/>
              </a:ext>
            </a:extLst>
          </p:cNvPr>
          <p:cNvSpPr>
            <a:spLocks noGrp="1"/>
          </p:cNvSpPr>
          <p:nvPr>
            <p:ph type="title"/>
          </p:nvPr>
        </p:nvSpPr>
        <p:spPr>
          <a:xfrm>
            <a:off x="1137146" y="1149075"/>
            <a:ext cx="10475378" cy="1049235"/>
          </a:xfrm>
        </p:spPr>
        <p:txBody>
          <a:bodyPr>
            <a:noAutofit/>
          </a:bodyPr>
          <a:lstStyle/>
          <a:p>
            <a:r>
              <a:rPr lang="it-IT" sz="4000" dirty="0">
                <a:latin typeface="Modern No. 20" panose="02070704070505020303" pitchFamily="18" charset="0"/>
              </a:rPr>
              <a:t>CONTROVERSIE DELLE ULTIME EDIZIONI</a:t>
            </a:r>
          </a:p>
        </p:txBody>
      </p:sp>
      <p:sp>
        <p:nvSpPr>
          <p:cNvPr id="3" name="Segnaposto contenuto 2">
            <a:extLst>
              <a:ext uri="{FF2B5EF4-FFF2-40B4-BE49-F238E27FC236}">
                <a16:creationId xmlns:a16="http://schemas.microsoft.com/office/drawing/2014/main" id="{201D2E3B-15CE-4AB9-845B-032E3E8B2A95}"/>
              </a:ext>
            </a:extLst>
          </p:cNvPr>
          <p:cNvSpPr>
            <a:spLocks noGrp="1"/>
          </p:cNvSpPr>
          <p:nvPr>
            <p:ph idx="1"/>
          </p:nvPr>
        </p:nvSpPr>
        <p:spPr>
          <a:xfrm>
            <a:off x="1451579" y="2015732"/>
            <a:ext cx="9603275" cy="3960998"/>
          </a:xfrm>
        </p:spPr>
        <p:txBody>
          <a:bodyPr>
            <a:normAutofit fontScale="92500" lnSpcReduction="20000"/>
          </a:bodyPr>
          <a:lstStyle/>
          <a:p>
            <a:pPr marL="0" indent="0">
              <a:buNone/>
            </a:pPr>
            <a:r>
              <a:rPr lang="it-IT" dirty="0"/>
              <a:t>Il festival di Sanremo non è una semplice manifestazione canora.  Accompagnando da vicino la storia italiana, dal dopoguerra ad oggi, è diventato uno specchio della società italiana, a tal punto che ormai non c’è un Festival della Canzone italiana senza polemiche e discussioni.</a:t>
            </a:r>
          </a:p>
          <a:p>
            <a:pPr marL="0" indent="0">
              <a:buNone/>
            </a:pPr>
            <a:r>
              <a:rPr lang="it-IT" dirty="0"/>
              <a:t>LA VITTORIA DI MAHMOOD (Sanremo 2019): La vittoria dell’artista di origini egiziane è stata macchiata da commenti razzisti sui social. Secondo molti, tra cui anche il leader della Lega Matteo Salvini, sarebbe impensabile che un cantante di genere «Marocco-pop» possa vincere il festival della canzone italiana.</a:t>
            </a:r>
          </a:p>
          <a:p>
            <a:pPr marL="0" indent="0">
              <a:buNone/>
            </a:pPr>
            <a:r>
              <a:rPr lang="it-IT" dirty="0"/>
              <a:t>LA PARTECIPAZIONE DI ACHILLE LAURO: Sanremo 2019 vede la partecipazione del </a:t>
            </a:r>
            <a:r>
              <a:rPr lang="it-IT" dirty="0" err="1"/>
              <a:t>trapper</a:t>
            </a:r>
            <a:r>
              <a:rPr lang="it-IT" dirty="0"/>
              <a:t> con la canzone Rolls Royce, interpretata da molti come un «inno alla droga</a:t>
            </a:r>
            <a:r>
              <a:rPr lang="it-IT"/>
              <a:t>».  A </a:t>
            </a:r>
            <a:r>
              <a:rPr lang="it-IT" dirty="0"/>
              <a:t>Sanremo 2020, il </a:t>
            </a:r>
            <a:r>
              <a:rPr lang="it-IT" dirty="0" err="1"/>
              <a:t>trapper</a:t>
            </a:r>
            <a:r>
              <a:rPr lang="it-IT" dirty="0"/>
              <a:t> sale invece sul palco coperto da un mantello e poi si spoglia, sulle note di «Me ne frego», esibizione che ha suscitato molto scalpore, soprattutto da quelli che hanno del Festival una visione più conservatrice e tradizionale.</a:t>
            </a:r>
          </a:p>
        </p:txBody>
      </p:sp>
    </p:spTree>
    <p:extLst>
      <p:ext uri="{BB962C8B-B14F-4D97-AF65-F5344CB8AC3E}">
        <p14:creationId xmlns:p14="http://schemas.microsoft.com/office/powerpoint/2010/main" val="3812665581"/>
      </p:ext>
    </p:extLst>
  </p:cSld>
  <p:clrMapOvr>
    <a:masterClrMapping/>
  </p:clrMapOvr>
</p:sld>
</file>

<file path=ppt/theme/theme1.xml><?xml version="1.0" encoding="utf-8"?>
<a:theme xmlns:a="http://schemas.openxmlformats.org/drawingml/2006/main" name="Raccolta">
  <a:themeElements>
    <a:clrScheme name="Raccolt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Raccolt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973</Words>
  <Application>Microsoft Office PowerPoint</Application>
  <PresentationFormat>Breitbild</PresentationFormat>
  <Paragraphs>18</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Gill Sans MT</vt:lpstr>
      <vt:lpstr>Modern No. 20</vt:lpstr>
      <vt:lpstr>Raccolta</vt:lpstr>
      <vt:lpstr>VIAGGIO NELLA MUSICA ITALIANA</vt:lpstr>
      <vt:lpstr>La nascita e i primi anni</vt:lpstr>
      <vt:lpstr>GLI ANNI ‘60 E ‘70</vt:lpstr>
      <vt:lpstr>Gli anni ‘80</vt:lpstr>
      <vt:lpstr>IL SUCCESSO DEGLI ANNI ‘90</vt:lpstr>
      <vt:lpstr>GLI ANNI 2000</vt:lpstr>
      <vt:lpstr>CONTROVERSIE DELLE ULTIME EDIZIONI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VIAGGIO NELLA MUSICA ITALIANA</dc:title>
  <dc:creator>Francesca Cavaiola</dc:creator>
  <cp:lastModifiedBy>Jimmy</cp:lastModifiedBy>
  <cp:revision>12</cp:revision>
  <dcterms:created xsi:type="dcterms:W3CDTF">2020-06-20T13:25:47Z</dcterms:created>
  <dcterms:modified xsi:type="dcterms:W3CDTF">2020-12-11T15:28:19Z</dcterms:modified>
</cp:coreProperties>
</file>