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Lst>
  <p:sldIdLst>
    <p:sldId id="256" r:id="rId5"/>
    <p:sldId id="257" r:id="rId6"/>
    <p:sldId id="258" r:id="rId7"/>
    <p:sldId id="259" r:id="rId8"/>
    <p:sldId id="260" r:id="rId9"/>
    <p:sldId id="261" r:id="rId10"/>
    <p:sldId id="262" r:id="rId11"/>
    <p:sldId id="265" r:id="rId12"/>
    <p:sldId id="263" r:id="rId13"/>
    <p:sldId id="264"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84E61-FD86-4727-8CA8-A929B77F4D43}" v="4" dt="2020-06-12T15:18:05.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078A1D2-ACE0-451F-837B-C86718B68984}" type="datetimeFigureOut">
              <a:rPr lang="it-IT" smtClean="0"/>
              <a:t>11/12/2020</a:t>
            </a:fld>
            <a:endParaRPr lang="it-IT"/>
          </a:p>
        </p:txBody>
      </p:sp>
      <p:sp>
        <p:nvSpPr>
          <p:cNvPr id="5" name="Footer Placeholder 4"/>
          <p:cNvSpPr>
            <a:spLocks noGrp="1"/>
          </p:cNvSpPr>
          <p:nvPr>
            <p:ph type="ftr" sz="quarter" idx="11"/>
          </p:nvPr>
        </p:nvSpPr>
        <p:spPr>
          <a:xfrm>
            <a:off x="2416500" y="329307"/>
            <a:ext cx="4973915" cy="309201"/>
          </a:xfrm>
        </p:spPr>
        <p:txBody>
          <a:bodyPr/>
          <a:lstStyle/>
          <a:p>
            <a:endParaRPr lang="it-IT"/>
          </a:p>
        </p:txBody>
      </p:sp>
      <p:sp>
        <p:nvSpPr>
          <p:cNvPr id="6" name="Slide Number Placeholder 5"/>
          <p:cNvSpPr>
            <a:spLocks noGrp="1"/>
          </p:cNvSpPr>
          <p:nvPr>
            <p:ph type="sldNum" sz="quarter" idx="12"/>
          </p:nvPr>
        </p:nvSpPr>
        <p:spPr>
          <a:xfrm>
            <a:off x="1437664" y="798973"/>
            <a:ext cx="811019" cy="503578"/>
          </a:xfrm>
        </p:spPr>
        <p:txBody>
          <a:bodyPr/>
          <a:lstStyle/>
          <a:p>
            <a:fld id="{A582EDD4-CD23-4613-8C98-1FB622200D88}" type="slidenum">
              <a:rPr lang="it-IT" smtClean="0"/>
              <a:t>‹Nr.›</a:t>
            </a:fld>
            <a:endParaRPr lang="it-IT"/>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142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078A1D2-ACE0-451F-837B-C86718B68984}" type="datetimeFigureOut">
              <a:rPr lang="it-IT" smtClean="0"/>
              <a:t>11/12/2020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82EDD4-CD23-4613-8C98-1FB622200D88}" type="slidenum">
              <a:rPr lang="it-IT" smtClean="0"/>
              <a:t>‹Nr.›</a:t>
            </a:fld>
            <a:endParaRPr lang="it-IT"/>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366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078A1D2-ACE0-451F-837B-C86718B68984}" type="datetimeFigureOut">
              <a:rPr lang="it-IT" smtClean="0"/>
              <a:t>11/12/2020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82EDD4-CD23-4613-8C98-1FB622200D88}" type="slidenum">
              <a:rPr lang="it-IT" smtClean="0"/>
              <a:t>‹Nr.›</a:t>
            </a:fld>
            <a:endParaRPr lang="it-IT"/>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9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078A1D2-ACE0-451F-837B-C86718B68984}" type="datetimeFigureOut">
              <a:rPr lang="it-IT" smtClean="0"/>
              <a:t>11/12/2020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82EDD4-CD23-4613-8C98-1FB622200D88}" type="slidenum">
              <a:rPr lang="it-IT" smtClean="0"/>
              <a:t>‹Nr.›</a:t>
            </a:fld>
            <a:endParaRPr lang="it-IT"/>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062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078A1D2-ACE0-451F-837B-C86718B68984}" type="datetimeFigureOut">
              <a:rPr lang="it-IT" smtClean="0"/>
              <a:t>11/12/2020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82EDD4-CD23-4613-8C98-1FB622200D88}" type="slidenum">
              <a:rPr lang="it-IT" smtClean="0"/>
              <a:t>‹Nr.›</a:t>
            </a:fld>
            <a:endParaRPr lang="it-IT"/>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637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078A1D2-ACE0-451F-837B-C86718B68984}" type="datetimeFigureOut">
              <a:rPr lang="it-IT" smtClean="0"/>
              <a:t>11/12/2020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82EDD4-CD23-4613-8C98-1FB622200D88}" type="slidenum">
              <a:rPr lang="it-IT" smtClean="0"/>
              <a:t>‹Nr.›</a:t>
            </a:fld>
            <a:endParaRPr lang="it-IT"/>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36120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078A1D2-ACE0-451F-837B-C86718B68984}" type="datetimeFigureOut">
              <a:rPr lang="it-IT" smtClean="0"/>
              <a:t>11/12/2020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582EDD4-CD23-4613-8C98-1FB622200D88}" type="slidenum">
              <a:rPr lang="it-IT" smtClean="0"/>
              <a:t>‹Nr.›</a:t>
            </a:fld>
            <a:endParaRPr lang="it-IT"/>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07255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078A1D2-ACE0-451F-837B-C86718B68984}" type="datetimeFigureOut">
              <a:rPr lang="it-IT" smtClean="0"/>
              <a:t>11/12/2020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582EDD4-CD23-4613-8C98-1FB622200D88}" type="slidenum">
              <a:rPr lang="it-IT" smtClean="0"/>
              <a:t>‹Nr.›</a:t>
            </a:fld>
            <a:endParaRPr lang="it-IT"/>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219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8A1D2-ACE0-451F-837B-C86718B68984}" type="datetimeFigureOut">
              <a:rPr lang="it-IT" smtClean="0"/>
              <a:t>11/12/2020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582EDD4-CD23-4613-8C98-1FB622200D88}" type="slidenum">
              <a:rPr lang="it-IT" smtClean="0"/>
              <a:t>‹Nr.›</a:t>
            </a:fld>
            <a:endParaRPr lang="it-IT"/>
          </a:p>
        </p:txBody>
      </p:sp>
    </p:spTree>
    <p:extLst>
      <p:ext uri="{BB962C8B-B14F-4D97-AF65-F5344CB8AC3E}">
        <p14:creationId xmlns:p14="http://schemas.microsoft.com/office/powerpoint/2010/main" val="341469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078A1D2-ACE0-451F-837B-C86718B68984}" type="datetimeFigureOut">
              <a:rPr lang="it-IT" smtClean="0"/>
              <a:t>11/12/2020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82EDD4-CD23-4613-8C98-1FB622200D88}" type="slidenum">
              <a:rPr lang="it-IT" smtClean="0"/>
              <a:t>‹Nr.›</a:t>
            </a:fld>
            <a:endParaRPr lang="it-IT"/>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50710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078A1D2-ACE0-451F-837B-C86718B68984}" type="datetimeFigureOut">
              <a:rPr lang="it-IT" smtClean="0"/>
              <a:t>11/12/2020</a:t>
            </a:fld>
            <a:endParaRPr lang="it-IT"/>
          </a:p>
        </p:txBody>
      </p:sp>
      <p:sp>
        <p:nvSpPr>
          <p:cNvPr id="6" name="Footer Placeholder 5"/>
          <p:cNvSpPr>
            <a:spLocks noGrp="1"/>
          </p:cNvSpPr>
          <p:nvPr>
            <p:ph type="ftr" sz="quarter" idx="11"/>
          </p:nvPr>
        </p:nvSpPr>
        <p:spPr>
          <a:xfrm>
            <a:off x="1447382" y="318640"/>
            <a:ext cx="5541004" cy="320931"/>
          </a:xfrm>
        </p:spPr>
        <p:txBody>
          <a:bodyPr/>
          <a:lstStyle/>
          <a:p>
            <a:endParaRPr lang="it-IT"/>
          </a:p>
        </p:txBody>
      </p:sp>
      <p:sp>
        <p:nvSpPr>
          <p:cNvPr id="7" name="Slide Number Placeholder 6"/>
          <p:cNvSpPr>
            <a:spLocks noGrp="1"/>
          </p:cNvSpPr>
          <p:nvPr>
            <p:ph type="sldNum" sz="quarter" idx="12"/>
          </p:nvPr>
        </p:nvSpPr>
        <p:spPr/>
        <p:txBody>
          <a:bodyPr/>
          <a:lstStyle/>
          <a:p>
            <a:fld id="{A582EDD4-CD23-4613-8C98-1FB622200D88}" type="slidenum">
              <a:rPr lang="it-IT" smtClean="0"/>
              <a:t>‹Nr.›</a:t>
            </a:fld>
            <a:endParaRPr lang="it-IT"/>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946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078A1D2-ACE0-451F-837B-C86718B68984}" type="datetimeFigureOut">
              <a:rPr lang="it-IT" smtClean="0"/>
              <a:t>11/12/2020</a:t>
            </a:fld>
            <a:endParaRPr lang="it-IT"/>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582EDD4-CD23-4613-8C98-1FB622200D88}" type="slidenum">
              <a:rPr lang="it-IT" smtClean="0"/>
              <a:t>‹Nr.›</a:t>
            </a:fld>
            <a:endParaRPr lang="it-IT"/>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96380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svg"/><Relationship Id="rId2" Type="http://schemas.openxmlformats.org/officeDocument/2006/relationships/hyperlink" Target="https://www.youtube.com/watch?v=8K0GgVsogeU"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www.youtube.com/watch?v=IkEVfGZc_UM" TargetMode="Externa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sURek0ZaupE"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youtube.com/watch?v=VNHSL0pTlz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TdWEhMOrRpQ" TargetMode="External"/><Relationship Id="rId2" Type="http://schemas.openxmlformats.org/officeDocument/2006/relationships/hyperlink" Target="https://www.youtube.com/watch?v=cWc7vYjgnTs"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hyperlink" Target="https://www.youtube.com/watch?v=0XW9XN_vDaA"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youtube.com/watch?v=-M89AcCkfSQ"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CyzGuipTd4"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youtube.com/watch?v=eK9NTaKIPJ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6-BnI83WbME"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youtube.com/watch?v=G8ioOG-Pax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VkLxROfo2AA"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youtube.com/watch?v=LY50q0PE32w"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svg"/><Relationship Id="rId2" Type="http://schemas.openxmlformats.org/officeDocument/2006/relationships/hyperlink" Target="https://www.youtube.com/watch?v=F7hWpZUQxZ0"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youtube.com/watch?v=zXwZrlGxaXc"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olo 1">
            <a:extLst>
              <a:ext uri="{FF2B5EF4-FFF2-40B4-BE49-F238E27FC236}">
                <a16:creationId xmlns:a16="http://schemas.microsoft.com/office/drawing/2014/main" id="{CE309D0E-1A66-48E1-A1DB-6473A667D932}"/>
              </a:ext>
            </a:extLst>
          </p:cNvPr>
          <p:cNvSpPr>
            <a:spLocks noGrp="1"/>
          </p:cNvSpPr>
          <p:nvPr>
            <p:ph type="ctrTitle"/>
          </p:nvPr>
        </p:nvSpPr>
        <p:spPr>
          <a:xfrm>
            <a:off x="1452616" y="957375"/>
            <a:ext cx="4791332" cy="2380828"/>
          </a:xfrm>
        </p:spPr>
        <p:txBody>
          <a:bodyPr>
            <a:noAutofit/>
          </a:bodyPr>
          <a:lstStyle/>
          <a:p>
            <a:r>
              <a:rPr lang="it-IT" sz="4400" b="1" i="1" cap="none" dirty="0">
                <a:latin typeface="Modern No. 20" panose="02070704070505020303" pitchFamily="18" charset="0"/>
              </a:rPr>
              <a:t>VIAGGIO NELLA MUSICA ITALIANA</a:t>
            </a:r>
          </a:p>
        </p:txBody>
      </p:sp>
      <p:cxnSp>
        <p:nvCxnSpPr>
          <p:cNvPr id="22" name="Straight Connector 21">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3" name="Elemento grafico 12" descr="Note musicali">
            <a:extLst>
              <a:ext uri="{FF2B5EF4-FFF2-40B4-BE49-F238E27FC236}">
                <a16:creationId xmlns:a16="http://schemas.microsoft.com/office/drawing/2014/main" id="{D1A7F967-5A23-465D-B739-4A8E63C359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4251" y="805583"/>
            <a:ext cx="4660762" cy="4660762"/>
          </a:xfrm>
          <a:prstGeom prst="rect">
            <a:avLst/>
          </a:prstGeom>
        </p:spPr>
      </p:pic>
      <p:pic>
        <p:nvPicPr>
          <p:cNvPr id="24" name="Picture 23">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9E4BACA0-0151-4024-946E-22213D0A2DCC}"/>
              </a:ext>
            </a:extLst>
          </p:cNvPr>
          <p:cNvSpPr txBox="1"/>
          <p:nvPr/>
        </p:nvSpPr>
        <p:spPr>
          <a:xfrm>
            <a:off x="1452616" y="3527480"/>
            <a:ext cx="3112804" cy="461665"/>
          </a:xfrm>
          <a:prstGeom prst="rect">
            <a:avLst/>
          </a:prstGeom>
          <a:noFill/>
        </p:spPr>
        <p:txBody>
          <a:bodyPr wrap="square" rtlCol="0">
            <a:spAutoFit/>
          </a:bodyPr>
          <a:lstStyle/>
          <a:p>
            <a:pPr>
              <a:spcAft>
                <a:spcPts val="600"/>
              </a:spcAft>
            </a:pPr>
            <a:r>
              <a:rPr lang="it-IT" sz="2400" dirty="0"/>
              <a:t>I parte – I classici</a:t>
            </a:r>
          </a:p>
        </p:txBody>
      </p:sp>
      <p:sp>
        <p:nvSpPr>
          <p:cNvPr id="4" name="CasellaDiTesto 3">
            <a:extLst>
              <a:ext uri="{FF2B5EF4-FFF2-40B4-BE49-F238E27FC236}">
                <a16:creationId xmlns:a16="http://schemas.microsoft.com/office/drawing/2014/main" id="{7AF3580B-D3AA-4739-AC16-42357FAF3ABF}"/>
              </a:ext>
            </a:extLst>
          </p:cNvPr>
          <p:cNvSpPr txBox="1"/>
          <p:nvPr/>
        </p:nvSpPr>
        <p:spPr>
          <a:xfrm>
            <a:off x="9342480" y="6166154"/>
            <a:ext cx="2332382" cy="646331"/>
          </a:xfrm>
          <a:prstGeom prst="rect">
            <a:avLst/>
          </a:prstGeom>
          <a:noFill/>
        </p:spPr>
        <p:txBody>
          <a:bodyPr wrap="square" rtlCol="0">
            <a:spAutoFit/>
          </a:bodyPr>
          <a:lstStyle/>
          <a:p>
            <a:r>
              <a:rPr lang="it-IT" dirty="0"/>
              <a:t>Francesca Cavaiola</a:t>
            </a:r>
          </a:p>
          <a:p>
            <a:r>
              <a:rPr lang="it-IT" dirty="0"/>
              <a:t>Alessia Della Ducata</a:t>
            </a:r>
          </a:p>
        </p:txBody>
      </p:sp>
    </p:spTree>
    <p:extLst>
      <p:ext uri="{BB962C8B-B14F-4D97-AF65-F5344CB8AC3E}">
        <p14:creationId xmlns:p14="http://schemas.microsoft.com/office/powerpoint/2010/main" val="134985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362736-F7BB-41C3-8EC7-A0DE4247EB38}"/>
              </a:ext>
            </a:extLst>
          </p:cNvPr>
          <p:cNvSpPr>
            <a:spLocks noGrp="1"/>
          </p:cNvSpPr>
          <p:nvPr>
            <p:ph type="title"/>
          </p:nvPr>
        </p:nvSpPr>
        <p:spPr>
          <a:xfrm>
            <a:off x="5291163" y="1008102"/>
            <a:ext cx="1609673" cy="587136"/>
          </a:xfrm>
        </p:spPr>
        <p:txBody>
          <a:bodyPr>
            <a:noAutofit/>
          </a:bodyPr>
          <a:lstStyle/>
          <a:p>
            <a:r>
              <a:rPr lang="it-IT" sz="4000" dirty="0">
                <a:latin typeface="Modern No. 20" panose="02070704070505020303" pitchFamily="18" charset="0"/>
              </a:rPr>
              <a:t>ROCK</a:t>
            </a:r>
          </a:p>
        </p:txBody>
      </p:sp>
      <p:sp>
        <p:nvSpPr>
          <p:cNvPr id="3" name="Segnaposto contenuto 2">
            <a:extLst>
              <a:ext uri="{FF2B5EF4-FFF2-40B4-BE49-F238E27FC236}">
                <a16:creationId xmlns:a16="http://schemas.microsoft.com/office/drawing/2014/main" id="{FD544DE0-64E3-4FBF-BABB-B8A39223B876}"/>
              </a:ext>
            </a:extLst>
          </p:cNvPr>
          <p:cNvSpPr>
            <a:spLocks noGrp="1"/>
          </p:cNvSpPr>
          <p:nvPr>
            <p:ph idx="1"/>
          </p:nvPr>
        </p:nvSpPr>
        <p:spPr>
          <a:xfrm>
            <a:off x="817130" y="2042236"/>
            <a:ext cx="4922717" cy="3450613"/>
          </a:xfrm>
        </p:spPr>
        <p:txBody>
          <a:bodyPr>
            <a:normAutofit lnSpcReduction="10000"/>
          </a:bodyPr>
          <a:lstStyle/>
          <a:p>
            <a:pPr marL="0" indent="0">
              <a:buNone/>
            </a:pPr>
            <a:r>
              <a:rPr lang="it-IT" sz="2400" b="1" dirty="0"/>
              <a:t>Litfiba</a:t>
            </a:r>
          </a:p>
          <a:p>
            <a:pPr marL="0" indent="0">
              <a:buNone/>
            </a:pPr>
            <a:r>
              <a:rPr lang="it-IT" dirty="0"/>
              <a:t>Gruppo musicale capace di coniugare il fascino etnico dei suoni mediterranei con la spigolosità delle atmosfere dark anglofone. Piero Pelù, il cantante, si separò dal gruppo proseguendo con la carriera da solista.</a:t>
            </a:r>
          </a:p>
          <a:p>
            <a:pPr marL="0" indent="0">
              <a:buNone/>
            </a:pPr>
            <a:r>
              <a:rPr lang="it-IT" i="1" dirty="0"/>
              <a:t>«Lo spettacolo» </a:t>
            </a:r>
            <a:r>
              <a:rPr lang="it-IT" dirty="0">
                <a:solidFill>
                  <a:srgbClr val="0070C0"/>
                </a:solidFill>
                <a:hlinkClick r:id="rId2">
                  <a:extLst>
                    <a:ext uri="{A12FA001-AC4F-418D-AE19-62706E023703}">
                      <ahyp:hlinkClr xmlns:ahyp="http://schemas.microsoft.com/office/drawing/2018/hyperlinkcolor" val="tx"/>
                    </a:ext>
                  </a:extLst>
                </a:hlinkClick>
              </a:rPr>
              <a:t>https://www.youtube.com/watch?v=8K0GgVsogeU</a:t>
            </a:r>
            <a:endParaRPr lang="it-IT" dirty="0">
              <a:solidFill>
                <a:srgbClr val="0070C0"/>
              </a:solidFill>
            </a:endParaRPr>
          </a:p>
          <a:p>
            <a:pPr marL="0" indent="0">
              <a:buNone/>
            </a:pPr>
            <a:endParaRPr lang="it-IT" dirty="0"/>
          </a:p>
        </p:txBody>
      </p:sp>
      <p:pic>
        <p:nvPicPr>
          <p:cNvPr id="4" name="Immagine 3">
            <a:extLst>
              <a:ext uri="{FF2B5EF4-FFF2-40B4-BE49-F238E27FC236}">
                <a16:creationId xmlns:a16="http://schemas.microsoft.com/office/drawing/2014/main" id="{B2B5F7DC-DECD-4846-9747-188688F85B87}"/>
              </a:ext>
            </a:extLst>
          </p:cNvPr>
          <p:cNvPicPr>
            <a:picLocks noChangeAspect="1"/>
          </p:cNvPicPr>
          <p:nvPr/>
        </p:nvPicPr>
        <p:blipFill>
          <a:blip r:embed="rId3"/>
          <a:stretch>
            <a:fillRect/>
          </a:stretch>
        </p:blipFill>
        <p:spPr>
          <a:xfrm>
            <a:off x="499078" y="77204"/>
            <a:ext cx="2403147" cy="1658171"/>
          </a:xfrm>
          <a:prstGeom prst="rect">
            <a:avLst/>
          </a:prstGeom>
        </p:spPr>
      </p:pic>
      <p:pic>
        <p:nvPicPr>
          <p:cNvPr id="5" name="Immagine 4">
            <a:extLst>
              <a:ext uri="{FF2B5EF4-FFF2-40B4-BE49-F238E27FC236}">
                <a16:creationId xmlns:a16="http://schemas.microsoft.com/office/drawing/2014/main" id="{47A70342-4694-430B-A02B-AA11BE349C8F}"/>
              </a:ext>
            </a:extLst>
          </p:cNvPr>
          <p:cNvPicPr>
            <a:picLocks noChangeAspect="1"/>
          </p:cNvPicPr>
          <p:nvPr/>
        </p:nvPicPr>
        <p:blipFill rotWithShape="1">
          <a:blip r:embed="rId4"/>
          <a:srcRect l="12917" b="18269"/>
          <a:stretch/>
        </p:blipFill>
        <p:spPr>
          <a:xfrm>
            <a:off x="9727096" y="77204"/>
            <a:ext cx="1965826" cy="1658172"/>
          </a:xfrm>
          <a:prstGeom prst="rect">
            <a:avLst/>
          </a:prstGeom>
        </p:spPr>
      </p:pic>
      <p:sp>
        <p:nvSpPr>
          <p:cNvPr id="6" name="CasellaDiTesto 5">
            <a:extLst>
              <a:ext uri="{FF2B5EF4-FFF2-40B4-BE49-F238E27FC236}">
                <a16:creationId xmlns:a16="http://schemas.microsoft.com/office/drawing/2014/main" id="{21E0DFB2-ACFC-4A7E-B7A0-B94193FA3927}"/>
              </a:ext>
            </a:extLst>
          </p:cNvPr>
          <p:cNvSpPr txBox="1"/>
          <p:nvPr/>
        </p:nvSpPr>
        <p:spPr>
          <a:xfrm>
            <a:off x="7094287" y="2042236"/>
            <a:ext cx="3913896" cy="3565079"/>
          </a:xfrm>
          <a:prstGeom prst="rect">
            <a:avLst/>
          </a:prstGeom>
          <a:noFill/>
        </p:spPr>
        <p:txBody>
          <a:bodyPr wrap="square" rtlCol="0">
            <a:spAutoFit/>
          </a:bodyPr>
          <a:lstStyle/>
          <a:p>
            <a:pPr>
              <a:spcBef>
                <a:spcPts val="1000"/>
              </a:spcBef>
            </a:pPr>
            <a:r>
              <a:rPr lang="it-IT" sz="2400" b="1" dirty="0"/>
              <a:t>Gianna Nannini (1954)</a:t>
            </a:r>
          </a:p>
          <a:p>
            <a:pPr>
              <a:spcBef>
                <a:spcPts val="1000"/>
              </a:spcBef>
              <a:spcAft>
                <a:spcPts val="1000"/>
              </a:spcAft>
            </a:pPr>
            <a:r>
              <a:rPr lang="it-IT" sz="2000" dirty="0"/>
              <a:t>Figura di riferimento nel panorama della musica europea, con un approccio al rock tra melodramma e techno-pop.</a:t>
            </a:r>
          </a:p>
          <a:p>
            <a:pPr>
              <a:spcBef>
                <a:spcPts val="1000"/>
              </a:spcBef>
              <a:spcAft>
                <a:spcPts val="1000"/>
              </a:spcAft>
            </a:pPr>
            <a:r>
              <a:rPr lang="it-IT" sz="2000" i="1" dirty="0"/>
              <a:t>«Sei nell’anima»</a:t>
            </a:r>
            <a:r>
              <a:rPr lang="it-IT" sz="2000" dirty="0"/>
              <a:t> </a:t>
            </a:r>
            <a:r>
              <a:rPr lang="it-IT" sz="2000" dirty="0">
                <a:solidFill>
                  <a:srgbClr val="0070C0"/>
                </a:solidFill>
                <a:hlinkClick r:id="rId5">
                  <a:extLst>
                    <a:ext uri="{A12FA001-AC4F-418D-AE19-62706E023703}">
                      <ahyp:hlinkClr xmlns:ahyp="http://schemas.microsoft.com/office/drawing/2018/hyperlinkcolor" val="tx"/>
                    </a:ext>
                  </a:extLst>
                </a:hlinkClick>
              </a:rPr>
              <a:t>https://www.youtube.com/watch?v=IkEVfGZc_UM</a:t>
            </a:r>
            <a:endParaRPr lang="it-IT" sz="2000" dirty="0">
              <a:solidFill>
                <a:srgbClr val="0070C0"/>
              </a:solidFill>
            </a:endParaRPr>
          </a:p>
          <a:p>
            <a:pPr>
              <a:spcBef>
                <a:spcPts val="1000"/>
              </a:spcBef>
              <a:spcAft>
                <a:spcPts val="1000"/>
              </a:spcAft>
            </a:pPr>
            <a:endParaRPr lang="it-IT" sz="2000" dirty="0"/>
          </a:p>
        </p:txBody>
      </p:sp>
      <p:pic>
        <p:nvPicPr>
          <p:cNvPr id="8" name="Elemento grafico 7" descr="Chitarra elettrica">
            <a:extLst>
              <a:ext uri="{FF2B5EF4-FFF2-40B4-BE49-F238E27FC236}">
                <a16:creationId xmlns:a16="http://schemas.microsoft.com/office/drawing/2014/main" id="{9DD80952-0AB5-4539-90DE-41FFACA1CA4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39494" y="820975"/>
            <a:ext cx="914400" cy="914400"/>
          </a:xfrm>
          <a:prstGeom prst="rect">
            <a:avLst/>
          </a:prstGeom>
        </p:spPr>
      </p:pic>
    </p:spTree>
    <p:extLst>
      <p:ext uri="{BB962C8B-B14F-4D97-AF65-F5344CB8AC3E}">
        <p14:creationId xmlns:p14="http://schemas.microsoft.com/office/powerpoint/2010/main" val="381658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A4BAD4-220C-45A5-B58E-DBFF6287CF76}"/>
              </a:ext>
            </a:extLst>
          </p:cNvPr>
          <p:cNvSpPr>
            <a:spLocks noGrp="1"/>
          </p:cNvSpPr>
          <p:nvPr>
            <p:ph type="title"/>
          </p:nvPr>
        </p:nvSpPr>
        <p:spPr>
          <a:xfrm>
            <a:off x="5211650" y="1041854"/>
            <a:ext cx="1768699" cy="692976"/>
          </a:xfrm>
        </p:spPr>
        <p:txBody>
          <a:bodyPr>
            <a:normAutofit/>
          </a:bodyPr>
          <a:lstStyle/>
          <a:p>
            <a:r>
              <a:rPr lang="it-IT" sz="4000" dirty="0">
                <a:latin typeface="Modern No. 20" panose="02070704070505020303" pitchFamily="18" charset="0"/>
              </a:rPr>
              <a:t>ROCK</a:t>
            </a:r>
          </a:p>
        </p:txBody>
      </p:sp>
      <p:sp>
        <p:nvSpPr>
          <p:cNvPr id="3" name="Segnaposto contenuto 2">
            <a:extLst>
              <a:ext uri="{FF2B5EF4-FFF2-40B4-BE49-F238E27FC236}">
                <a16:creationId xmlns:a16="http://schemas.microsoft.com/office/drawing/2014/main" id="{2561FB46-AD6E-470A-89C3-3E4B83405B81}"/>
              </a:ext>
            </a:extLst>
          </p:cNvPr>
          <p:cNvSpPr>
            <a:spLocks noGrp="1"/>
          </p:cNvSpPr>
          <p:nvPr>
            <p:ph idx="1"/>
          </p:nvPr>
        </p:nvSpPr>
        <p:spPr>
          <a:xfrm>
            <a:off x="856967" y="2108498"/>
            <a:ext cx="4511899" cy="3974871"/>
          </a:xfrm>
        </p:spPr>
        <p:txBody>
          <a:bodyPr>
            <a:normAutofit fontScale="92500" lnSpcReduction="20000"/>
          </a:bodyPr>
          <a:lstStyle/>
          <a:p>
            <a:pPr marL="0" indent="0">
              <a:buNone/>
            </a:pPr>
            <a:r>
              <a:rPr lang="it-IT" sz="2400" b="1" dirty="0"/>
              <a:t>Luciano Ligabue (1960)</a:t>
            </a:r>
          </a:p>
          <a:p>
            <a:pPr marL="0" indent="0">
              <a:buNone/>
            </a:pPr>
            <a:r>
              <a:rPr lang="it-IT" dirty="0"/>
              <a:t>E’ uno dei principali esponenti del rock italiano, spesso in rivalità con Vasco Rossi. Ha vinto negli oltre trenta anni di carriera più di sessanta premi per ciò che concerne la sua attività musicale, cinque premi per quanto riguarda l'attività di scrittore ed infine dodici onorificenze per la sua attività cinematografica.</a:t>
            </a:r>
          </a:p>
          <a:p>
            <a:pPr marL="0" indent="0">
              <a:buNone/>
            </a:pPr>
            <a:r>
              <a:rPr lang="it-IT" dirty="0"/>
              <a:t>«Certe notti» </a:t>
            </a:r>
            <a:r>
              <a:rPr lang="it-IT" dirty="0">
                <a:solidFill>
                  <a:srgbClr val="0070C0"/>
                </a:solidFill>
                <a:hlinkClick r:id="rId2">
                  <a:extLst>
                    <a:ext uri="{A12FA001-AC4F-418D-AE19-62706E023703}">
                      <ahyp:hlinkClr xmlns:ahyp="http://schemas.microsoft.com/office/drawing/2018/hyperlinkcolor" val="tx"/>
                    </a:ext>
                  </a:extLst>
                </a:hlinkClick>
              </a:rPr>
              <a:t>https://www.youtube.com/watch?v=sURek0ZaupE</a:t>
            </a:r>
            <a:endParaRPr lang="it-IT" dirty="0">
              <a:solidFill>
                <a:srgbClr val="0070C0"/>
              </a:solidFill>
            </a:endParaRPr>
          </a:p>
          <a:p>
            <a:pPr marL="0" indent="0">
              <a:buNone/>
            </a:pPr>
            <a:endParaRPr lang="it-IT" dirty="0"/>
          </a:p>
        </p:txBody>
      </p:sp>
      <p:pic>
        <p:nvPicPr>
          <p:cNvPr id="4" name="Immagine 3">
            <a:extLst>
              <a:ext uri="{FF2B5EF4-FFF2-40B4-BE49-F238E27FC236}">
                <a16:creationId xmlns:a16="http://schemas.microsoft.com/office/drawing/2014/main" id="{52B758B4-B8E7-4568-A9C2-8C3C409A3362}"/>
              </a:ext>
            </a:extLst>
          </p:cNvPr>
          <p:cNvPicPr>
            <a:picLocks noChangeAspect="1"/>
          </p:cNvPicPr>
          <p:nvPr/>
        </p:nvPicPr>
        <p:blipFill rotWithShape="1">
          <a:blip r:embed="rId3"/>
          <a:srcRect l="5668" r="11301" b="35700"/>
          <a:stretch/>
        </p:blipFill>
        <p:spPr>
          <a:xfrm>
            <a:off x="502971" y="200891"/>
            <a:ext cx="1589650" cy="1537252"/>
          </a:xfrm>
          <a:prstGeom prst="rect">
            <a:avLst/>
          </a:prstGeom>
        </p:spPr>
      </p:pic>
      <p:sp>
        <p:nvSpPr>
          <p:cNvPr id="5" name="Rettangolo 4">
            <a:extLst>
              <a:ext uri="{FF2B5EF4-FFF2-40B4-BE49-F238E27FC236}">
                <a16:creationId xmlns:a16="http://schemas.microsoft.com/office/drawing/2014/main" id="{33EDC02B-80E6-499D-9FEA-212032321B7B}"/>
              </a:ext>
            </a:extLst>
          </p:cNvPr>
          <p:cNvSpPr/>
          <p:nvPr/>
        </p:nvSpPr>
        <p:spPr>
          <a:xfrm>
            <a:off x="6034162" y="1979969"/>
            <a:ext cx="5395752" cy="4231928"/>
          </a:xfrm>
          <a:prstGeom prst="rect">
            <a:avLst/>
          </a:prstGeom>
        </p:spPr>
        <p:txBody>
          <a:bodyPr wrap="square">
            <a:spAutoFit/>
          </a:bodyPr>
          <a:lstStyle/>
          <a:p>
            <a:pPr>
              <a:spcBef>
                <a:spcPts val="1000"/>
              </a:spcBef>
            </a:pPr>
            <a:r>
              <a:rPr lang="it-IT" sz="2400" b="1" dirty="0"/>
              <a:t>Vasco Rossi (1952)</a:t>
            </a:r>
          </a:p>
          <a:p>
            <a:pPr>
              <a:spcBef>
                <a:spcPts val="1000"/>
              </a:spcBef>
            </a:pPr>
            <a:r>
              <a:rPr lang="it-IT" sz="2000" dirty="0"/>
              <a:t>Protagonista di una vera rivoluzione musicale che ha stravolto il panorama musicale italiano con l'introduzione di uno stile espressivo unico e insuperato, che ha influenzato anche il linguaggio parlato. Negli anni ottanta, per via dello stile di vita sregolato caratterizzato da alcol, droghe, donne e continui tour frenetici, finì per impersonare per la prima volta in Italia, lo stereotipo della rockstar. </a:t>
            </a:r>
          </a:p>
          <a:p>
            <a:pPr>
              <a:spcBef>
                <a:spcPts val="1000"/>
              </a:spcBef>
            </a:pPr>
            <a:r>
              <a:rPr lang="it-IT" sz="2000" dirty="0"/>
              <a:t>«Vita spericolata» </a:t>
            </a:r>
            <a:r>
              <a:rPr lang="it-IT" sz="2000" dirty="0">
                <a:solidFill>
                  <a:srgbClr val="0070C0"/>
                </a:solidFill>
                <a:hlinkClick r:id="rId4">
                  <a:extLst>
                    <a:ext uri="{A12FA001-AC4F-418D-AE19-62706E023703}">
                      <ahyp:hlinkClr xmlns:ahyp="http://schemas.microsoft.com/office/drawing/2018/hyperlinkcolor" val="tx"/>
                    </a:ext>
                  </a:extLst>
                </a:hlinkClick>
              </a:rPr>
              <a:t>https://www.youtube.com/watch?v=VNHSL0pTlzA</a:t>
            </a:r>
            <a:endParaRPr lang="it-IT" sz="2000" dirty="0">
              <a:solidFill>
                <a:srgbClr val="0070C0"/>
              </a:solidFill>
            </a:endParaRPr>
          </a:p>
          <a:p>
            <a:pPr>
              <a:spcBef>
                <a:spcPts val="1000"/>
              </a:spcBef>
            </a:pPr>
            <a:endParaRPr lang="it-IT" sz="2000" dirty="0"/>
          </a:p>
        </p:txBody>
      </p:sp>
      <p:pic>
        <p:nvPicPr>
          <p:cNvPr id="6" name="Immagine 5">
            <a:extLst>
              <a:ext uri="{FF2B5EF4-FFF2-40B4-BE49-F238E27FC236}">
                <a16:creationId xmlns:a16="http://schemas.microsoft.com/office/drawing/2014/main" id="{FAC8B18A-A591-45FF-B2E0-6396703EE468}"/>
              </a:ext>
            </a:extLst>
          </p:cNvPr>
          <p:cNvPicPr>
            <a:picLocks noChangeAspect="1"/>
          </p:cNvPicPr>
          <p:nvPr/>
        </p:nvPicPr>
        <p:blipFill rotWithShape="1">
          <a:blip r:embed="rId5"/>
          <a:srcRect l="24553"/>
          <a:stretch/>
        </p:blipFill>
        <p:spPr>
          <a:xfrm>
            <a:off x="9335868" y="134630"/>
            <a:ext cx="2155884" cy="1600200"/>
          </a:xfrm>
          <a:prstGeom prst="rect">
            <a:avLst/>
          </a:prstGeom>
        </p:spPr>
      </p:pic>
      <p:pic>
        <p:nvPicPr>
          <p:cNvPr id="7" name="Immagine 6">
            <a:extLst>
              <a:ext uri="{FF2B5EF4-FFF2-40B4-BE49-F238E27FC236}">
                <a16:creationId xmlns:a16="http://schemas.microsoft.com/office/drawing/2014/main" id="{61FD27D0-7939-4C76-A1DB-D3C740B8E824}"/>
              </a:ext>
            </a:extLst>
          </p:cNvPr>
          <p:cNvPicPr>
            <a:picLocks noChangeAspect="1"/>
          </p:cNvPicPr>
          <p:nvPr/>
        </p:nvPicPr>
        <p:blipFill>
          <a:blip r:embed="rId6"/>
          <a:stretch>
            <a:fillRect/>
          </a:stretch>
        </p:blipFill>
        <p:spPr>
          <a:xfrm>
            <a:off x="3482079" y="774631"/>
            <a:ext cx="914479" cy="914479"/>
          </a:xfrm>
          <a:prstGeom prst="rect">
            <a:avLst/>
          </a:prstGeom>
        </p:spPr>
      </p:pic>
    </p:spTree>
    <p:extLst>
      <p:ext uri="{BB962C8B-B14F-4D97-AF65-F5344CB8AC3E}">
        <p14:creationId xmlns:p14="http://schemas.microsoft.com/office/powerpoint/2010/main" val="247560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0">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1" name="Rectangle 12">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Elemento grafico 3" descr="Note musicali">
            <a:extLst>
              <a:ext uri="{FF2B5EF4-FFF2-40B4-BE49-F238E27FC236}">
                <a16:creationId xmlns:a16="http://schemas.microsoft.com/office/drawing/2014/main" id="{2278C0A3-9422-443D-B4F8-AB326387A8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9869" y="805583"/>
            <a:ext cx="4660762" cy="4660762"/>
          </a:xfrm>
          <a:prstGeom prst="rect">
            <a:avLst/>
          </a:prstGeom>
        </p:spPr>
      </p:pic>
      <p:sp>
        <p:nvSpPr>
          <p:cNvPr id="3" name="Segnaposto contenuto 2">
            <a:extLst>
              <a:ext uri="{FF2B5EF4-FFF2-40B4-BE49-F238E27FC236}">
                <a16:creationId xmlns:a16="http://schemas.microsoft.com/office/drawing/2014/main" id="{83BCE5A9-B202-4652-9124-F33EC76EC59F}"/>
              </a:ext>
            </a:extLst>
          </p:cNvPr>
          <p:cNvSpPr>
            <a:spLocks noGrp="1"/>
          </p:cNvSpPr>
          <p:nvPr>
            <p:ph idx="1"/>
          </p:nvPr>
        </p:nvSpPr>
        <p:spPr>
          <a:xfrm>
            <a:off x="6579647" y="2015732"/>
            <a:ext cx="4158750" cy="3450613"/>
          </a:xfrm>
        </p:spPr>
        <p:txBody>
          <a:bodyPr>
            <a:normAutofit/>
          </a:bodyPr>
          <a:lstStyle/>
          <a:p>
            <a:pPr marL="0" indent="0">
              <a:buNone/>
            </a:pPr>
            <a:r>
              <a:rPr lang="it-IT" dirty="0"/>
              <a:t>La musica italiana è stata tenuta in grande considerazione nella storia e molti pezzi sono considerati di alta arte. Più di altri elementi della cultura italiana, la musica italiana è molto variegata, ma allo stesso tempo presenta dei tratti che la rendono unica rispetto a quella di altre culture. </a:t>
            </a:r>
          </a:p>
          <a:p>
            <a:pPr marL="0" indent="0">
              <a:buNone/>
            </a:pPr>
            <a:endParaRPr lang="it-IT" dirty="0"/>
          </a:p>
        </p:txBody>
      </p:sp>
      <p:pic>
        <p:nvPicPr>
          <p:cNvPr id="22" name="Picture 14">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16">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25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4AD5FA-4EEC-4494-BB8E-816154CC75E2}"/>
              </a:ext>
            </a:extLst>
          </p:cNvPr>
          <p:cNvSpPr>
            <a:spLocks noGrp="1"/>
          </p:cNvSpPr>
          <p:nvPr>
            <p:ph type="title"/>
          </p:nvPr>
        </p:nvSpPr>
        <p:spPr>
          <a:xfrm>
            <a:off x="3690730" y="1098087"/>
            <a:ext cx="4810540" cy="587136"/>
          </a:xfrm>
        </p:spPr>
        <p:txBody>
          <a:bodyPr>
            <a:noAutofit/>
          </a:bodyPr>
          <a:lstStyle/>
          <a:p>
            <a:r>
              <a:rPr lang="it-IT" sz="4000" dirty="0">
                <a:latin typeface="Modern No. 20" panose="02070704070505020303" pitchFamily="18" charset="0"/>
              </a:rPr>
              <a:t>MUSICA CLASSICA</a:t>
            </a:r>
          </a:p>
        </p:txBody>
      </p:sp>
      <p:sp>
        <p:nvSpPr>
          <p:cNvPr id="3" name="Segnaposto contenuto 2">
            <a:extLst>
              <a:ext uri="{FF2B5EF4-FFF2-40B4-BE49-F238E27FC236}">
                <a16:creationId xmlns:a16="http://schemas.microsoft.com/office/drawing/2014/main" id="{880206F0-7B93-4A75-83F4-A2F97D26D0FD}"/>
              </a:ext>
            </a:extLst>
          </p:cNvPr>
          <p:cNvSpPr>
            <a:spLocks noGrp="1"/>
          </p:cNvSpPr>
          <p:nvPr>
            <p:ph idx="1"/>
          </p:nvPr>
        </p:nvSpPr>
        <p:spPr>
          <a:xfrm>
            <a:off x="1451579" y="2015732"/>
            <a:ext cx="4339621" cy="3450613"/>
          </a:xfrm>
        </p:spPr>
        <p:txBody>
          <a:bodyPr>
            <a:normAutofit/>
          </a:bodyPr>
          <a:lstStyle/>
          <a:p>
            <a:pPr marL="0" indent="0">
              <a:buNone/>
            </a:pPr>
            <a:r>
              <a:rPr lang="it-IT" sz="2400" b="1" dirty="0"/>
              <a:t>Giuseppe Verdi (1813-1901)</a:t>
            </a:r>
          </a:p>
          <a:p>
            <a:pPr marL="0" indent="0">
              <a:lnSpc>
                <a:spcPct val="110000"/>
              </a:lnSpc>
              <a:buNone/>
            </a:pPr>
            <a:r>
              <a:rPr lang="it-IT" dirty="0"/>
              <a:t>E’ universalmente conosciuto come uno dei più importanti compositori di opere liriche, ma anche come uno dei maggiori compositori in assoluto. La sua musica è stata considerata simbolo dell’unità d’Italia e della coscienza nazionale, esempi sono il «Va, pensiero» e il «Nabucco».</a:t>
            </a:r>
          </a:p>
        </p:txBody>
      </p:sp>
      <p:sp>
        <p:nvSpPr>
          <p:cNvPr id="4" name="CasellaDiTesto 3">
            <a:extLst>
              <a:ext uri="{FF2B5EF4-FFF2-40B4-BE49-F238E27FC236}">
                <a16:creationId xmlns:a16="http://schemas.microsoft.com/office/drawing/2014/main" id="{43768DC5-A995-4314-BB12-48B176AA5ED9}"/>
              </a:ext>
            </a:extLst>
          </p:cNvPr>
          <p:cNvSpPr txBox="1"/>
          <p:nvPr/>
        </p:nvSpPr>
        <p:spPr>
          <a:xfrm>
            <a:off x="6400802" y="2056890"/>
            <a:ext cx="4810540" cy="2128788"/>
          </a:xfrm>
          <a:prstGeom prst="rect">
            <a:avLst/>
          </a:prstGeom>
          <a:noFill/>
        </p:spPr>
        <p:txBody>
          <a:bodyPr wrap="square" rtlCol="0">
            <a:spAutoFit/>
          </a:bodyPr>
          <a:lstStyle/>
          <a:p>
            <a:pPr>
              <a:spcBef>
                <a:spcPts val="1000"/>
              </a:spcBef>
            </a:pPr>
            <a:r>
              <a:rPr lang="it-IT" sz="2400" b="1" dirty="0"/>
              <a:t>Giacomo Puccini (1858-1924)</a:t>
            </a:r>
          </a:p>
          <a:p>
            <a:pPr>
              <a:spcBef>
                <a:spcPts val="1000"/>
              </a:spcBef>
            </a:pPr>
            <a:r>
              <a:rPr lang="it-IT" sz="2000" dirty="0"/>
              <a:t>Considerato uno dei maggiori compositori della storia musicale, le sue opere trattano temi tipici del Verismo musicale e sono caratterizzate da un certo gusto per l’esotismo.</a:t>
            </a:r>
          </a:p>
        </p:txBody>
      </p:sp>
      <p:pic>
        <p:nvPicPr>
          <p:cNvPr id="5" name="Immagine 4">
            <a:extLst>
              <a:ext uri="{FF2B5EF4-FFF2-40B4-BE49-F238E27FC236}">
                <a16:creationId xmlns:a16="http://schemas.microsoft.com/office/drawing/2014/main" id="{65CDCA4F-96CF-4B19-B361-38B11251253D}"/>
              </a:ext>
            </a:extLst>
          </p:cNvPr>
          <p:cNvPicPr>
            <a:picLocks noChangeAspect="1"/>
          </p:cNvPicPr>
          <p:nvPr/>
        </p:nvPicPr>
        <p:blipFill>
          <a:blip r:embed="rId2"/>
          <a:stretch>
            <a:fillRect/>
          </a:stretch>
        </p:blipFill>
        <p:spPr>
          <a:xfrm>
            <a:off x="313704" y="162846"/>
            <a:ext cx="1778546" cy="1522377"/>
          </a:xfrm>
          <a:prstGeom prst="rect">
            <a:avLst/>
          </a:prstGeom>
        </p:spPr>
      </p:pic>
      <p:pic>
        <p:nvPicPr>
          <p:cNvPr id="6" name="Immagine 5">
            <a:extLst>
              <a:ext uri="{FF2B5EF4-FFF2-40B4-BE49-F238E27FC236}">
                <a16:creationId xmlns:a16="http://schemas.microsoft.com/office/drawing/2014/main" id="{F40F3CDE-CE12-4E6B-A867-71386D3C269A}"/>
              </a:ext>
            </a:extLst>
          </p:cNvPr>
          <p:cNvPicPr>
            <a:picLocks noChangeAspect="1"/>
          </p:cNvPicPr>
          <p:nvPr/>
        </p:nvPicPr>
        <p:blipFill rotWithShape="1">
          <a:blip r:embed="rId3"/>
          <a:srcRect b="26201"/>
          <a:stretch/>
        </p:blipFill>
        <p:spPr>
          <a:xfrm>
            <a:off x="10308246" y="50278"/>
            <a:ext cx="1570050" cy="1747511"/>
          </a:xfrm>
          <a:prstGeom prst="rect">
            <a:avLst/>
          </a:prstGeom>
        </p:spPr>
      </p:pic>
      <p:pic>
        <p:nvPicPr>
          <p:cNvPr id="12" name="Elemento grafico 11" descr="Chiave di violino">
            <a:extLst>
              <a:ext uri="{FF2B5EF4-FFF2-40B4-BE49-F238E27FC236}">
                <a16:creationId xmlns:a16="http://schemas.microsoft.com/office/drawing/2014/main" id="{EE204DA7-DB90-4F56-86E9-13B69E20231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34290" y="883389"/>
            <a:ext cx="914400" cy="914400"/>
          </a:xfrm>
          <a:prstGeom prst="rect">
            <a:avLst/>
          </a:prstGeom>
        </p:spPr>
      </p:pic>
    </p:spTree>
    <p:extLst>
      <p:ext uri="{BB962C8B-B14F-4D97-AF65-F5344CB8AC3E}">
        <p14:creationId xmlns:p14="http://schemas.microsoft.com/office/powerpoint/2010/main" val="81942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1D834-1BA3-43E0-9EEA-034DD2531ABA}"/>
              </a:ext>
            </a:extLst>
          </p:cNvPr>
          <p:cNvSpPr>
            <a:spLocks noGrp="1"/>
          </p:cNvSpPr>
          <p:nvPr>
            <p:ph type="title"/>
          </p:nvPr>
        </p:nvSpPr>
        <p:spPr>
          <a:xfrm>
            <a:off x="4018953" y="1122571"/>
            <a:ext cx="5367129" cy="1049235"/>
          </a:xfrm>
        </p:spPr>
        <p:txBody>
          <a:bodyPr>
            <a:normAutofit/>
          </a:bodyPr>
          <a:lstStyle/>
          <a:p>
            <a:r>
              <a:rPr lang="it-IT" sz="4000" dirty="0">
                <a:latin typeface="Modern No. 20" panose="02070704070505020303" pitchFamily="18" charset="0"/>
              </a:rPr>
              <a:t>Musica classica</a:t>
            </a:r>
          </a:p>
        </p:txBody>
      </p:sp>
      <p:sp>
        <p:nvSpPr>
          <p:cNvPr id="3" name="Segnaposto contenuto 2">
            <a:extLst>
              <a:ext uri="{FF2B5EF4-FFF2-40B4-BE49-F238E27FC236}">
                <a16:creationId xmlns:a16="http://schemas.microsoft.com/office/drawing/2014/main" id="{927BDD6E-595A-4358-99D7-D357F86D9BB7}"/>
              </a:ext>
            </a:extLst>
          </p:cNvPr>
          <p:cNvSpPr>
            <a:spLocks noGrp="1"/>
          </p:cNvSpPr>
          <p:nvPr>
            <p:ph idx="1"/>
          </p:nvPr>
        </p:nvSpPr>
        <p:spPr>
          <a:xfrm>
            <a:off x="1027509" y="2077138"/>
            <a:ext cx="4644421" cy="3450613"/>
          </a:xfrm>
        </p:spPr>
        <p:txBody>
          <a:bodyPr/>
          <a:lstStyle/>
          <a:p>
            <a:pPr marL="0" indent="0">
              <a:buNone/>
            </a:pPr>
            <a:r>
              <a:rPr lang="it-IT" sz="2400" b="1" dirty="0"/>
              <a:t>Luciano Pavarotti (1935-2007)</a:t>
            </a:r>
          </a:p>
          <a:p>
            <a:pPr marL="0" indent="0">
              <a:lnSpc>
                <a:spcPct val="100000"/>
              </a:lnSpc>
              <a:buNone/>
            </a:pPr>
            <a:r>
              <a:rPr lang="it-IT" dirty="0"/>
              <a:t>E’ ricordato tra i dieci tenori più grandi di tutti i tempi. Ha interpretato pezzi storici della musica italiana e internazionale.</a:t>
            </a:r>
          </a:p>
          <a:p>
            <a:pPr marL="0" indent="0">
              <a:buNone/>
            </a:pPr>
            <a:r>
              <a:rPr lang="it-IT" dirty="0">
                <a:solidFill>
                  <a:srgbClr val="0070C0"/>
                </a:solidFill>
                <a:hlinkClick r:id="rId2">
                  <a:extLst>
                    <a:ext uri="{A12FA001-AC4F-418D-AE19-62706E023703}">
                      <ahyp:hlinkClr xmlns:ahyp="http://schemas.microsoft.com/office/drawing/2018/hyperlinkcolor" val="tx"/>
                    </a:ext>
                  </a:extLst>
                </a:hlinkClick>
              </a:rPr>
              <a:t>https://www.youtube.com/watch?v=cWc7vYjgnTs</a:t>
            </a:r>
            <a:endParaRPr lang="it-IT" dirty="0">
              <a:solidFill>
                <a:srgbClr val="0070C0"/>
              </a:solidFill>
            </a:endParaRPr>
          </a:p>
          <a:p>
            <a:pPr marL="0" indent="0">
              <a:buNone/>
            </a:pPr>
            <a:endParaRPr lang="it-IT" dirty="0"/>
          </a:p>
        </p:txBody>
      </p:sp>
      <p:sp>
        <p:nvSpPr>
          <p:cNvPr id="5" name="CasellaDiTesto 4">
            <a:extLst>
              <a:ext uri="{FF2B5EF4-FFF2-40B4-BE49-F238E27FC236}">
                <a16:creationId xmlns:a16="http://schemas.microsoft.com/office/drawing/2014/main" id="{E9F59A78-14FC-4FF8-B4E3-EC268C2BF34D}"/>
              </a:ext>
            </a:extLst>
          </p:cNvPr>
          <p:cNvSpPr txBox="1"/>
          <p:nvPr/>
        </p:nvSpPr>
        <p:spPr>
          <a:xfrm>
            <a:off x="6824870" y="2077138"/>
            <a:ext cx="4644421" cy="4606389"/>
          </a:xfrm>
          <a:prstGeom prst="rect">
            <a:avLst/>
          </a:prstGeom>
          <a:noFill/>
        </p:spPr>
        <p:txBody>
          <a:bodyPr wrap="square" rtlCol="0">
            <a:spAutoFit/>
          </a:bodyPr>
          <a:lstStyle/>
          <a:p>
            <a:pPr>
              <a:spcBef>
                <a:spcPts val="1000"/>
              </a:spcBef>
            </a:pPr>
            <a:r>
              <a:rPr lang="it-IT" sz="2400" b="1" dirty="0"/>
              <a:t>Andrea Bocelli (1958)</a:t>
            </a:r>
          </a:p>
          <a:p>
            <a:pPr>
              <a:spcBef>
                <a:spcPts val="1000"/>
              </a:spcBef>
            </a:pPr>
            <a:r>
              <a:rPr lang="it-IT" sz="2000" dirty="0"/>
              <a:t>Maggiore tenore della musica classica contemporanea, è tra gli artisti italiani che ha venduto il maggior numero di dischi. E’ diventato uno delle star musicali internazionali più apprezzate, grazie al successo riscosso da molti suoi brani, tra cui «Con te partirò».</a:t>
            </a:r>
          </a:p>
          <a:p>
            <a:pPr>
              <a:spcBef>
                <a:spcPts val="1000"/>
              </a:spcBef>
            </a:pPr>
            <a:r>
              <a:rPr lang="it-IT" sz="2000" dirty="0">
                <a:solidFill>
                  <a:srgbClr val="0070C0"/>
                </a:solidFill>
                <a:hlinkClick r:id="rId3">
                  <a:extLst>
                    <a:ext uri="{A12FA001-AC4F-418D-AE19-62706E023703}">
                      <ahyp:hlinkClr xmlns:ahyp="http://schemas.microsoft.com/office/drawing/2018/hyperlinkcolor" val="tx"/>
                    </a:ext>
                  </a:extLst>
                </a:hlinkClick>
              </a:rPr>
              <a:t>https://www.youtube.com/watch?v=TdWEhMOrRpQ</a:t>
            </a:r>
            <a:endParaRPr lang="it-IT" sz="2000" dirty="0">
              <a:solidFill>
                <a:srgbClr val="0070C0"/>
              </a:solidFill>
            </a:endParaRPr>
          </a:p>
          <a:p>
            <a:pPr>
              <a:spcBef>
                <a:spcPts val="1000"/>
              </a:spcBef>
            </a:pPr>
            <a:endParaRPr lang="it-IT" sz="2000" dirty="0"/>
          </a:p>
          <a:p>
            <a:pPr>
              <a:spcBef>
                <a:spcPts val="1000"/>
              </a:spcBef>
            </a:pPr>
            <a:endParaRPr lang="it-IT" dirty="0"/>
          </a:p>
          <a:p>
            <a:endParaRPr lang="it-IT" dirty="0"/>
          </a:p>
        </p:txBody>
      </p:sp>
      <p:pic>
        <p:nvPicPr>
          <p:cNvPr id="6" name="Immagine 5">
            <a:extLst>
              <a:ext uri="{FF2B5EF4-FFF2-40B4-BE49-F238E27FC236}">
                <a16:creationId xmlns:a16="http://schemas.microsoft.com/office/drawing/2014/main" id="{A85F7B07-6A39-4138-85B0-496307A443E4}"/>
              </a:ext>
            </a:extLst>
          </p:cNvPr>
          <p:cNvPicPr>
            <a:picLocks noChangeAspect="1"/>
          </p:cNvPicPr>
          <p:nvPr/>
        </p:nvPicPr>
        <p:blipFill rotWithShape="1">
          <a:blip r:embed="rId4"/>
          <a:srcRect l="7460" r="6505" b="8857"/>
          <a:stretch/>
        </p:blipFill>
        <p:spPr>
          <a:xfrm>
            <a:off x="625820" y="125365"/>
            <a:ext cx="1309924" cy="1650425"/>
          </a:xfrm>
          <a:prstGeom prst="rect">
            <a:avLst/>
          </a:prstGeom>
        </p:spPr>
      </p:pic>
      <p:pic>
        <p:nvPicPr>
          <p:cNvPr id="7" name="Immagine 6">
            <a:extLst>
              <a:ext uri="{FF2B5EF4-FFF2-40B4-BE49-F238E27FC236}">
                <a16:creationId xmlns:a16="http://schemas.microsoft.com/office/drawing/2014/main" id="{8859ED64-6EA6-4CF8-BD1F-F8591C83F38A}"/>
              </a:ext>
            </a:extLst>
          </p:cNvPr>
          <p:cNvPicPr>
            <a:picLocks noChangeAspect="1"/>
          </p:cNvPicPr>
          <p:nvPr/>
        </p:nvPicPr>
        <p:blipFill rotWithShape="1">
          <a:blip r:embed="rId5"/>
          <a:srcRect l="10556" r="10556" b="22470"/>
          <a:stretch/>
        </p:blipFill>
        <p:spPr>
          <a:xfrm>
            <a:off x="10362274" y="62539"/>
            <a:ext cx="1309924" cy="1718718"/>
          </a:xfrm>
          <a:prstGeom prst="rect">
            <a:avLst/>
          </a:prstGeom>
        </p:spPr>
      </p:pic>
      <p:pic>
        <p:nvPicPr>
          <p:cNvPr id="8" name="Immagine 7">
            <a:extLst>
              <a:ext uri="{FF2B5EF4-FFF2-40B4-BE49-F238E27FC236}">
                <a16:creationId xmlns:a16="http://schemas.microsoft.com/office/drawing/2014/main" id="{D177FAFE-2FC8-4C32-8929-6A75C2CA2FEB}"/>
              </a:ext>
            </a:extLst>
          </p:cNvPr>
          <p:cNvPicPr>
            <a:picLocks noChangeAspect="1"/>
          </p:cNvPicPr>
          <p:nvPr/>
        </p:nvPicPr>
        <p:blipFill>
          <a:blip r:embed="rId6"/>
          <a:stretch>
            <a:fillRect/>
          </a:stretch>
        </p:blipFill>
        <p:spPr>
          <a:xfrm>
            <a:off x="2798581" y="861311"/>
            <a:ext cx="914479" cy="914479"/>
          </a:xfrm>
          <a:prstGeom prst="rect">
            <a:avLst/>
          </a:prstGeom>
        </p:spPr>
      </p:pic>
    </p:spTree>
    <p:extLst>
      <p:ext uri="{BB962C8B-B14F-4D97-AF65-F5344CB8AC3E}">
        <p14:creationId xmlns:p14="http://schemas.microsoft.com/office/powerpoint/2010/main" val="175207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6D9C4D-FD3D-4206-8944-0366B3DABB43}"/>
              </a:ext>
            </a:extLst>
          </p:cNvPr>
          <p:cNvSpPr>
            <a:spLocks noGrp="1"/>
          </p:cNvSpPr>
          <p:nvPr>
            <p:ph type="title"/>
          </p:nvPr>
        </p:nvSpPr>
        <p:spPr>
          <a:xfrm>
            <a:off x="3368730" y="1038541"/>
            <a:ext cx="5454539" cy="706228"/>
          </a:xfrm>
        </p:spPr>
        <p:txBody>
          <a:bodyPr>
            <a:normAutofit/>
          </a:bodyPr>
          <a:lstStyle/>
          <a:p>
            <a:pPr algn="ctr"/>
            <a:r>
              <a:rPr lang="it-IT" sz="4000" dirty="0">
                <a:latin typeface="Modern No. 20" panose="02070704070505020303" pitchFamily="18" charset="0"/>
              </a:rPr>
              <a:t>I GRANDI CLASSICI</a:t>
            </a:r>
          </a:p>
        </p:txBody>
      </p:sp>
      <p:sp>
        <p:nvSpPr>
          <p:cNvPr id="3" name="Segnaposto contenuto 2">
            <a:extLst>
              <a:ext uri="{FF2B5EF4-FFF2-40B4-BE49-F238E27FC236}">
                <a16:creationId xmlns:a16="http://schemas.microsoft.com/office/drawing/2014/main" id="{8D546CFB-0E6A-43AA-9E1A-084CC1F83442}"/>
              </a:ext>
            </a:extLst>
          </p:cNvPr>
          <p:cNvSpPr>
            <a:spLocks noGrp="1"/>
          </p:cNvSpPr>
          <p:nvPr>
            <p:ph idx="1"/>
          </p:nvPr>
        </p:nvSpPr>
        <p:spPr>
          <a:xfrm>
            <a:off x="886835" y="2093613"/>
            <a:ext cx="4446309" cy="3830494"/>
          </a:xfrm>
        </p:spPr>
        <p:txBody>
          <a:bodyPr>
            <a:normAutofit fontScale="92500" lnSpcReduction="10000"/>
          </a:bodyPr>
          <a:lstStyle/>
          <a:p>
            <a:pPr marL="0" indent="0">
              <a:buNone/>
            </a:pPr>
            <a:r>
              <a:rPr lang="it-IT" sz="2400" b="1" dirty="0"/>
              <a:t>Franco Battiato (1945)</a:t>
            </a:r>
          </a:p>
          <a:p>
            <a:pPr marL="0" indent="0">
              <a:buNone/>
            </a:pPr>
            <a:r>
              <a:rPr lang="it-IT" sz="2200" dirty="0"/>
              <a:t>Il cantautore è apprezzato per gli innumerevoli stili che ha combinato tra loro, dal rock progressivo, all’avanguardia, dalla musica leggera alla canzone d’autore, dalla musica etnica a quella elettronica, e infine all’opera lirica.</a:t>
            </a:r>
          </a:p>
          <a:p>
            <a:pPr marL="0" indent="0">
              <a:buNone/>
            </a:pPr>
            <a:r>
              <a:rPr lang="it-IT" sz="2200" i="1" dirty="0"/>
              <a:t>«Centro di gravità permanente» </a:t>
            </a:r>
            <a:r>
              <a:rPr lang="it-IT" sz="2200" i="1" dirty="0">
                <a:solidFill>
                  <a:srgbClr val="0070C0"/>
                </a:solidFill>
                <a:hlinkClick r:id="rId2">
                  <a:extLst>
                    <a:ext uri="{A12FA001-AC4F-418D-AE19-62706E023703}">
                      <ahyp:hlinkClr xmlns:ahyp="http://schemas.microsoft.com/office/drawing/2018/hyperlinkcolor" val="tx"/>
                    </a:ext>
                  </a:extLst>
                </a:hlinkClick>
              </a:rPr>
              <a:t>https://www.youtube.com/watch?v=0XW9XN_vDaA</a:t>
            </a:r>
            <a:endParaRPr lang="it-IT" sz="2200" i="1" dirty="0">
              <a:solidFill>
                <a:srgbClr val="0070C0"/>
              </a:solidFill>
            </a:endParaRPr>
          </a:p>
          <a:p>
            <a:pPr marL="0" indent="0">
              <a:buNone/>
            </a:pPr>
            <a:endParaRPr lang="it-IT" i="1" dirty="0"/>
          </a:p>
          <a:p>
            <a:pPr marL="0" indent="0">
              <a:buNone/>
            </a:pPr>
            <a:endParaRPr lang="it-IT" sz="1800" dirty="0"/>
          </a:p>
        </p:txBody>
      </p:sp>
      <p:pic>
        <p:nvPicPr>
          <p:cNvPr id="5" name="Immagine 4">
            <a:extLst>
              <a:ext uri="{FF2B5EF4-FFF2-40B4-BE49-F238E27FC236}">
                <a16:creationId xmlns:a16="http://schemas.microsoft.com/office/drawing/2014/main" id="{170370F3-9B85-414E-9166-C6A49B88081E}"/>
              </a:ext>
            </a:extLst>
          </p:cNvPr>
          <p:cNvPicPr>
            <a:picLocks noChangeAspect="1"/>
          </p:cNvPicPr>
          <p:nvPr/>
        </p:nvPicPr>
        <p:blipFill rotWithShape="1">
          <a:blip r:embed="rId3"/>
          <a:srcRect b="23176"/>
          <a:stretch/>
        </p:blipFill>
        <p:spPr>
          <a:xfrm>
            <a:off x="10104989" y="119397"/>
            <a:ext cx="1364974" cy="1625372"/>
          </a:xfrm>
          <a:prstGeom prst="rect">
            <a:avLst/>
          </a:prstGeom>
        </p:spPr>
      </p:pic>
      <p:sp>
        <p:nvSpPr>
          <p:cNvPr id="6" name="CasellaDiTesto 5">
            <a:extLst>
              <a:ext uri="{FF2B5EF4-FFF2-40B4-BE49-F238E27FC236}">
                <a16:creationId xmlns:a16="http://schemas.microsoft.com/office/drawing/2014/main" id="{010904A2-02D1-4137-B66A-6B5689591A41}"/>
              </a:ext>
            </a:extLst>
          </p:cNvPr>
          <p:cNvSpPr txBox="1"/>
          <p:nvPr/>
        </p:nvSpPr>
        <p:spPr>
          <a:xfrm>
            <a:off x="6858856" y="2106635"/>
            <a:ext cx="4446309" cy="3924151"/>
          </a:xfrm>
          <a:prstGeom prst="rect">
            <a:avLst/>
          </a:prstGeom>
          <a:noFill/>
        </p:spPr>
        <p:txBody>
          <a:bodyPr wrap="square" rtlCol="0">
            <a:spAutoFit/>
          </a:bodyPr>
          <a:lstStyle/>
          <a:p>
            <a:r>
              <a:rPr lang="it-IT" sz="2400" b="1" dirty="0"/>
              <a:t>Lucio Battisti (1943-1998)</a:t>
            </a:r>
          </a:p>
          <a:p>
            <a:pPr>
              <a:spcBef>
                <a:spcPts val="1000"/>
              </a:spcBef>
            </a:pPr>
            <a:r>
              <a:rPr lang="it-IT" sz="2000" dirty="0"/>
              <a:t>Grazie all’armoniosa integrazione della sua musica con testi dai tratti ermetici, il cantante ha interpretato in stile poetico temi ritenuti esauriti o difficilmente rinnovabili, e ha esplorato argomenti del tutto nuovi e inusuali, a volte controversi.</a:t>
            </a:r>
          </a:p>
          <a:p>
            <a:pPr>
              <a:spcBef>
                <a:spcPts val="1000"/>
              </a:spcBef>
            </a:pPr>
            <a:r>
              <a:rPr lang="it-IT" sz="2000" i="1" dirty="0"/>
              <a:t>«Ancora tu» </a:t>
            </a:r>
            <a:r>
              <a:rPr lang="it-IT" sz="2000" i="1" dirty="0">
                <a:solidFill>
                  <a:srgbClr val="0070C0"/>
                </a:solidFill>
                <a:hlinkClick r:id="rId4">
                  <a:extLst>
                    <a:ext uri="{A12FA001-AC4F-418D-AE19-62706E023703}">
                      <ahyp:hlinkClr xmlns:ahyp="http://schemas.microsoft.com/office/drawing/2018/hyperlinkcolor" val="tx"/>
                    </a:ext>
                  </a:extLst>
                </a:hlinkClick>
              </a:rPr>
              <a:t>https://www.youtube.com/watch?v=-M89AcCkfSQ</a:t>
            </a:r>
            <a:endParaRPr lang="it-IT" sz="2000" i="1" dirty="0">
              <a:solidFill>
                <a:srgbClr val="0070C0"/>
              </a:solidFill>
            </a:endParaRPr>
          </a:p>
          <a:p>
            <a:pPr>
              <a:spcBef>
                <a:spcPts val="1000"/>
              </a:spcBef>
            </a:pPr>
            <a:endParaRPr lang="it-IT" sz="2000" i="1" dirty="0"/>
          </a:p>
        </p:txBody>
      </p:sp>
      <p:pic>
        <p:nvPicPr>
          <p:cNvPr id="7" name="Immagine 6">
            <a:extLst>
              <a:ext uri="{FF2B5EF4-FFF2-40B4-BE49-F238E27FC236}">
                <a16:creationId xmlns:a16="http://schemas.microsoft.com/office/drawing/2014/main" id="{26F0A5B4-B9A7-4E5F-99B1-CBB615E5EF6B}"/>
              </a:ext>
            </a:extLst>
          </p:cNvPr>
          <p:cNvPicPr>
            <a:picLocks noChangeAspect="1"/>
          </p:cNvPicPr>
          <p:nvPr/>
        </p:nvPicPr>
        <p:blipFill rotWithShape="1">
          <a:blip r:embed="rId5"/>
          <a:srcRect l="12914" r="-269751"/>
          <a:stretch/>
        </p:blipFill>
        <p:spPr>
          <a:xfrm>
            <a:off x="335842" y="144569"/>
            <a:ext cx="8910966" cy="1600200"/>
          </a:xfrm>
          <a:prstGeom prst="rect">
            <a:avLst/>
          </a:prstGeom>
        </p:spPr>
      </p:pic>
      <p:pic>
        <p:nvPicPr>
          <p:cNvPr id="8" name="Elemento grafico 7" descr="Radio">
            <a:extLst>
              <a:ext uri="{FF2B5EF4-FFF2-40B4-BE49-F238E27FC236}">
                <a16:creationId xmlns:a16="http://schemas.microsoft.com/office/drawing/2014/main" id="{191774D3-397D-4CA0-8584-4136A7E9BCC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2834" y="933893"/>
            <a:ext cx="706228" cy="706228"/>
          </a:xfrm>
          <a:prstGeom prst="rect">
            <a:avLst/>
          </a:prstGeom>
        </p:spPr>
      </p:pic>
    </p:spTree>
    <p:extLst>
      <p:ext uri="{BB962C8B-B14F-4D97-AF65-F5344CB8AC3E}">
        <p14:creationId xmlns:p14="http://schemas.microsoft.com/office/powerpoint/2010/main" val="250788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6D9C4D-FD3D-4206-8944-0366B3DABB43}"/>
              </a:ext>
            </a:extLst>
          </p:cNvPr>
          <p:cNvSpPr>
            <a:spLocks noGrp="1"/>
          </p:cNvSpPr>
          <p:nvPr>
            <p:ph type="title"/>
          </p:nvPr>
        </p:nvSpPr>
        <p:spPr>
          <a:xfrm>
            <a:off x="3376322" y="1033240"/>
            <a:ext cx="5523570" cy="706228"/>
          </a:xfrm>
        </p:spPr>
        <p:txBody>
          <a:bodyPr>
            <a:normAutofit/>
          </a:bodyPr>
          <a:lstStyle/>
          <a:p>
            <a:pPr algn="ctr"/>
            <a:r>
              <a:rPr lang="it-IT" sz="4000" dirty="0">
                <a:latin typeface="Modern No. 20" panose="02070704070505020303" pitchFamily="18" charset="0"/>
              </a:rPr>
              <a:t>I GRANDI CLASSICI</a:t>
            </a:r>
          </a:p>
        </p:txBody>
      </p:sp>
      <p:pic>
        <p:nvPicPr>
          <p:cNvPr id="5" name="Immagine 4">
            <a:extLst>
              <a:ext uri="{FF2B5EF4-FFF2-40B4-BE49-F238E27FC236}">
                <a16:creationId xmlns:a16="http://schemas.microsoft.com/office/drawing/2014/main" id="{8EB3ACCE-FF78-4296-95A0-952EF7885DA2}"/>
              </a:ext>
            </a:extLst>
          </p:cNvPr>
          <p:cNvPicPr>
            <a:picLocks noChangeAspect="1"/>
          </p:cNvPicPr>
          <p:nvPr/>
        </p:nvPicPr>
        <p:blipFill rotWithShape="1">
          <a:blip r:embed="rId2"/>
          <a:srcRect l="16000" b="22560"/>
          <a:stretch/>
        </p:blipFill>
        <p:spPr>
          <a:xfrm>
            <a:off x="9802764" y="128387"/>
            <a:ext cx="1721278" cy="1579796"/>
          </a:xfrm>
          <a:prstGeom prst="rect">
            <a:avLst/>
          </a:prstGeom>
        </p:spPr>
      </p:pic>
      <p:sp>
        <p:nvSpPr>
          <p:cNvPr id="6" name="CasellaDiTesto 5">
            <a:extLst>
              <a:ext uri="{FF2B5EF4-FFF2-40B4-BE49-F238E27FC236}">
                <a16:creationId xmlns:a16="http://schemas.microsoft.com/office/drawing/2014/main" id="{B5075EB0-343C-418E-8A59-5B0723C77899}"/>
              </a:ext>
            </a:extLst>
          </p:cNvPr>
          <p:cNvSpPr txBox="1"/>
          <p:nvPr/>
        </p:nvSpPr>
        <p:spPr>
          <a:xfrm>
            <a:off x="6689915" y="2112058"/>
            <a:ext cx="4760071" cy="3924151"/>
          </a:xfrm>
          <a:prstGeom prst="rect">
            <a:avLst/>
          </a:prstGeom>
          <a:noFill/>
        </p:spPr>
        <p:txBody>
          <a:bodyPr wrap="square" rtlCol="0">
            <a:spAutoFit/>
          </a:bodyPr>
          <a:lstStyle/>
          <a:p>
            <a:pPr>
              <a:spcBef>
                <a:spcPts val="1000"/>
              </a:spcBef>
            </a:pPr>
            <a:r>
              <a:rPr lang="it-IT" sz="2400" b="1" dirty="0"/>
              <a:t>Adriano Celentano (1938)</a:t>
            </a:r>
          </a:p>
          <a:p>
            <a:pPr>
              <a:spcBef>
                <a:spcPts val="1000"/>
              </a:spcBef>
            </a:pPr>
            <a:r>
              <a:rPr lang="it-IT" sz="2000" dirty="0"/>
              <a:t>Oltre che cantante, è un celebre showman, attore e regista.  A lui viene riconosciuto il merito di aver capito i cambiamenti nel mondo della musica e del costume, introducendo in Italia, influenzato dal rock ‘n roll americano, un nuovo tipo di musica.</a:t>
            </a:r>
          </a:p>
          <a:p>
            <a:pPr>
              <a:spcBef>
                <a:spcPts val="1000"/>
              </a:spcBef>
            </a:pPr>
            <a:r>
              <a:rPr lang="it-IT" sz="2000" i="1" dirty="0"/>
              <a:t>«Azzurro»</a:t>
            </a:r>
            <a:r>
              <a:rPr lang="it-IT" sz="2000" dirty="0"/>
              <a:t> </a:t>
            </a:r>
            <a:r>
              <a:rPr lang="it-IT" sz="2000" dirty="0">
                <a:solidFill>
                  <a:srgbClr val="0070C0"/>
                </a:solidFill>
                <a:hlinkClick r:id="rId3">
                  <a:extLst>
                    <a:ext uri="{A12FA001-AC4F-418D-AE19-62706E023703}">
                      <ahyp:hlinkClr xmlns:ahyp="http://schemas.microsoft.com/office/drawing/2018/hyperlinkcolor" val="tx"/>
                    </a:ext>
                  </a:extLst>
                </a:hlinkClick>
              </a:rPr>
              <a:t>https://www.youtube.com/watch?v=HCyzGuipTd4</a:t>
            </a:r>
            <a:endParaRPr lang="it-IT" sz="2000" dirty="0">
              <a:solidFill>
                <a:srgbClr val="0070C0"/>
              </a:solidFill>
            </a:endParaRPr>
          </a:p>
          <a:p>
            <a:pPr>
              <a:spcBef>
                <a:spcPts val="1000"/>
              </a:spcBef>
            </a:pPr>
            <a:endParaRPr lang="it-IT" sz="2000" dirty="0"/>
          </a:p>
        </p:txBody>
      </p:sp>
      <p:sp>
        <p:nvSpPr>
          <p:cNvPr id="8" name="Segnaposto contenuto 7">
            <a:extLst>
              <a:ext uri="{FF2B5EF4-FFF2-40B4-BE49-F238E27FC236}">
                <a16:creationId xmlns:a16="http://schemas.microsoft.com/office/drawing/2014/main" id="{5F82B0F1-5128-49A6-B2DF-F54F994A9BD2}"/>
              </a:ext>
            </a:extLst>
          </p:cNvPr>
          <p:cNvSpPr>
            <a:spLocks noGrp="1"/>
          </p:cNvSpPr>
          <p:nvPr>
            <p:ph idx="1"/>
          </p:nvPr>
        </p:nvSpPr>
        <p:spPr>
          <a:xfrm>
            <a:off x="871607" y="2112058"/>
            <a:ext cx="5009429" cy="3450613"/>
          </a:xfrm>
        </p:spPr>
        <p:txBody>
          <a:bodyPr/>
          <a:lstStyle/>
          <a:p>
            <a:pPr marL="0" indent="0">
              <a:buNone/>
            </a:pPr>
            <a:r>
              <a:rPr lang="it-IT" b="1" dirty="0"/>
              <a:t>Raffaella Carrà (1943)</a:t>
            </a:r>
          </a:p>
          <a:p>
            <a:pPr marL="0" indent="0">
              <a:buNone/>
            </a:pPr>
            <a:r>
              <a:rPr lang="it-IT" dirty="0"/>
              <a:t>Icona della musica e della televisione italiana, durante la sua lunga carriera ha riscontrato grandi consensi sia in Italia che all’estero, soprattutto in Spagna.  E’ tra i primi artisti a portare in Italia la disco music.</a:t>
            </a:r>
          </a:p>
          <a:p>
            <a:pPr marL="0" indent="0">
              <a:buNone/>
            </a:pPr>
            <a:r>
              <a:rPr lang="it-IT" i="1" dirty="0"/>
              <a:t>«Tanti auguri» </a:t>
            </a:r>
            <a:r>
              <a:rPr lang="it-IT" i="1" dirty="0">
                <a:solidFill>
                  <a:srgbClr val="0070C0"/>
                </a:solidFill>
                <a:hlinkClick r:id="rId4">
                  <a:extLst>
                    <a:ext uri="{A12FA001-AC4F-418D-AE19-62706E023703}">
                      <ahyp:hlinkClr xmlns:ahyp="http://schemas.microsoft.com/office/drawing/2018/hyperlinkcolor" val="tx"/>
                    </a:ext>
                  </a:extLst>
                </a:hlinkClick>
              </a:rPr>
              <a:t>https://www.youtube.com/watch?v=eK9NTaKIPJ0</a:t>
            </a:r>
            <a:endParaRPr lang="it-IT" i="1" dirty="0">
              <a:solidFill>
                <a:srgbClr val="0070C0"/>
              </a:solidFill>
            </a:endParaRPr>
          </a:p>
          <a:p>
            <a:pPr marL="0" indent="0">
              <a:buNone/>
            </a:pPr>
            <a:endParaRPr lang="it-IT" i="1" dirty="0"/>
          </a:p>
          <a:p>
            <a:pPr marL="0" indent="0">
              <a:buNone/>
            </a:pPr>
            <a:endParaRPr lang="it-IT" dirty="0"/>
          </a:p>
        </p:txBody>
      </p:sp>
      <p:pic>
        <p:nvPicPr>
          <p:cNvPr id="9" name="Immagine 8">
            <a:extLst>
              <a:ext uri="{FF2B5EF4-FFF2-40B4-BE49-F238E27FC236}">
                <a16:creationId xmlns:a16="http://schemas.microsoft.com/office/drawing/2014/main" id="{FAD83BEE-84CE-4DC2-8B8E-0460AAA89CA9}"/>
              </a:ext>
            </a:extLst>
          </p:cNvPr>
          <p:cNvPicPr>
            <a:picLocks noChangeAspect="1"/>
          </p:cNvPicPr>
          <p:nvPr/>
        </p:nvPicPr>
        <p:blipFill>
          <a:blip r:embed="rId5"/>
          <a:stretch>
            <a:fillRect/>
          </a:stretch>
        </p:blipFill>
        <p:spPr>
          <a:xfrm>
            <a:off x="614868" y="67891"/>
            <a:ext cx="1721278" cy="1721278"/>
          </a:xfrm>
          <a:prstGeom prst="rect">
            <a:avLst/>
          </a:prstGeom>
        </p:spPr>
      </p:pic>
      <p:pic>
        <p:nvPicPr>
          <p:cNvPr id="3" name="Immagine 2">
            <a:extLst>
              <a:ext uri="{FF2B5EF4-FFF2-40B4-BE49-F238E27FC236}">
                <a16:creationId xmlns:a16="http://schemas.microsoft.com/office/drawing/2014/main" id="{1AD2D8ED-1D24-41FA-A0EA-4D3521BBB693}"/>
              </a:ext>
            </a:extLst>
          </p:cNvPr>
          <p:cNvPicPr>
            <a:picLocks noChangeAspect="1"/>
          </p:cNvPicPr>
          <p:nvPr/>
        </p:nvPicPr>
        <p:blipFill>
          <a:blip r:embed="rId6"/>
          <a:stretch>
            <a:fillRect/>
          </a:stretch>
        </p:blipFill>
        <p:spPr>
          <a:xfrm>
            <a:off x="2630517" y="856401"/>
            <a:ext cx="745805" cy="745805"/>
          </a:xfrm>
          <a:prstGeom prst="rect">
            <a:avLst/>
          </a:prstGeom>
        </p:spPr>
      </p:pic>
    </p:spTree>
    <p:extLst>
      <p:ext uri="{BB962C8B-B14F-4D97-AF65-F5344CB8AC3E}">
        <p14:creationId xmlns:p14="http://schemas.microsoft.com/office/powerpoint/2010/main" val="259433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6D9C4D-FD3D-4206-8944-0366B3DABB43}"/>
              </a:ext>
            </a:extLst>
          </p:cNvPr>
          <p:cNvSpPr>
            <a:spLocks noGrp="1"/>
          </p:cNvSpPr>
          <p:nvPr>
            <p:ph type="title"/>
          </p:nvPr>
        </p:nvSpPr>
        <p:spPr>
          <a:xfrm>
            <a:off x="3487999" y="1035903"/>
            <a:ext cx="5216001" cy="706228"/>
          </a:xfrm>
        </p:spPr>
        <p:txBody>
          <a:bodyPr>
            <a:normAutofit/>
          </a:bodyPr>
          <a:lstStyle/>
          <a:p>
            <a:pPr algn="ctr"/>
            <a:r>
              <a:rPr lang="it-IT" sz="4000" dirty="0">
                <a:latin typeface="Modern No. 20" panose="02070704070505020303" pitchFamily="18" charset="0"/>
              </a:rPr>
              <a:t>I GRANDI CLASSICI</a:t>
            </a:r>
          </a:p>
        </p:txBody>
      </p:sp>
      <p:sp>
        <p:nvSpPr>
          <p:cNvPr id="3" name="Segnaposto contenuto 2">
            <a:extLst>
              <a:ext uri="{FF2B5EF4-FFF2-40B4-BE49-F238E27FC236}">
                <a16:creationId xmlns:a16="http://schemas.microsoft.com/office/drawing/2014/main" id="{8D546CFB-0E6A-43AA-9E1A-084CC1F83442}"/>
              </a:ext>
            </a:extLst>
          </p:cNvPr>
          <p:cNvSpPr>
            <a:spLocks noGrp="1"/>
          </p:cNvSpPr>
          <p:nvPr>
            <p:ph idx="1"/>
          </p:nvPr>
        </p:nvSpPr>
        <p:spPr>
          <a:xfrm>
            <a:off x="692767" y="2225649"/>
            <a:ext cx="4694724" cy="4002873"/>
          </a:xfrm>
        </p:spPr>
        <p:txBody>
          <a:bodyPr>
            <a:normAutofit lnSpcReduction="10000"/>
          </a:bodyPr>
          <a:lstStyle/>
          <a:p>
            <a:pPr marL="0" indent="0">
              <a:buNone/>
            </a:pPr>
            <a:r>
              <a:rPr lang="it-IT" sz="2400" b="1" dirty="0"/>
              <a:t>Lucio Dalla (1943-2012)</a:t>
            </a:r>
          </a:p>
          <a:p>
            <a:pPr marL="0" indent="0">
              <a:buNone/>
            </a:pPr>
            <a:r>
              <a:rPr lang="it-IT" dirty="0"/>
              <a:t>Musicista di formazione jazz, è stato uno dei più importanti e innovativi cantautori italiani. Nell’arco della sua carriera, che ha raggiunto i 50 anni di età, ha sempre suonato il pianoforte, il sassofono e il clarinetto.</a:t>
            </a:r>
          </a:p>
          <a:p>
            <a:pPr marL="0" indent="0">
              <a:buNone/>
            </a:pPr>
            <a:r>
              <a:rPr lang="it-IT" i="1" dirty="0"/>
              <a:t>«L’anno che verrà» </a:t>
            </a:r>
            <a:r>
              <a:rPr lang="it-IT" dirty="0">
                <a:solidFill>
                  <a:srgbClr val="0070C0"/>
                </a:solidFill>
                <a:hlinkClick r:id="rId2">
                  <a:extLst>
                    <a:ext uri="{A12FA001-AC4F-418D-AE19-62706E023703}">
                      <ahyp:hlinkClr xmlns:ahyp="http://schemas.microsoft.com/office/drawing/2018/hyperlinkcolor" val="tx"/>
                    </a:ext>
                  </a:extLst>
                </a:hlinkClick>
              </a:rPr>
              <a:t>https://www.youtube.com/watch?v=6-BnI83WbME</a:t>
            </a:r>
            <a:endParaRPr lang="it-IT" dirty="0">
              <a:solidFill>
                <a:srgbClr val="0070C0"/>
              </a:solidFill>
            </a:endParaRPr>
          </a:p>
          <a:p>
            <a:pPr marL="0" indent="0">
              <a:buNone/>
            </a:pPr>
            <a:endParaRPr lang="it-IT" dirty="0"/>
          </a:p>
        </p:txBody>
      </p:sp>
      <p:pic>
        <p:nvPicPr>
          <p:cNvPr id="5" name="Immagine 4">
            <a:extLst>
              <a:ext uri="{FF2B5EF4-FFF2-40B4-BE49-F238E27FC236}">
                <a16:creationId xmlns:a16="http://schemas.microsoft.com/office/drawing/2014/main" id="{56EDF9BE-EC8A-4508-881A-DB59005C480B}"/>
              </a:ext>
            </a:extLst>
          </p:cNvPr>
          <p:cNvPicPr>
            <a:picLocks noChangeAspect="1"/>
          </p:cNvPicPr>
          <p:nvPr/>
        </p:nvPicPr>
        <p:blipFill rotWithShape="1">
          <a:blip r:embed="rId3"/>
          <a:srcRect b="10080"/>
          <a:stretch/>
        </p:blipFill>
        <p:spPr>
          <a:xfrm>
            <a:off x="9276425" y="174769"/>
            <a:ext cx="2619375" cy="1567362"/>
          </a:xfrm>
          <a:prstGeom prst="rect">
            <a:avLst/>
          </a:prstGeom>
        </p:spPr>
      </p:pic>
      <p:sp>
        <p:nvSpPr>
          <p:cNvPr id="6" name="CasellaDiTesto 5">
            <a:extLst>
              <a:ext uri="{FF2B5EF4-FFF2-40B4-BE49-F238E27FC236}">
                <a16:creationId xmlns:a16="http://schemas.microsoft.com/office/drawing/2014/main" id="{5D80F6B5-B46A-4893-9BD7-2457B0A226B6}"/>
              </a:ext>
            </a:extLst>
          </p:cNvPr>
          <p:cNvSpPr txBox="1"/>
          <p:nvPr/>
        </p:nvSpPr>
        <p:spPr>
          <a:xfrm>
            <a:off x="7063312" y="2225649"/>
            <a:ext cx="4832488" cy="4231928"/>
          </a:xfrm>
          <a:prstGeom prst="rect">
            <a:avLst/>
          </a:prstGeom>
          <a:noFill/>
        </p:spPr>
        <p:txBody>
          <a:bodyPr wrap="square" rtlCol="0">
            <a:spAutoFit/>
          </a:bodyPr>
          <a:lstStyle/>
          <a:p>
            <a:r>
              <a:rPr lang="it-IT" sz="2400" b="1" dirty="0"/>
              <a:t>Rino Gaetano (1950-1981)</a:t>
            </a:r>
          </a:p>
          <a:p>
            <a:pPr>
              <a:spcBef>
                <a:spcPts val="1000"/>
              </a:spcBef>
            </a:pPr>
            <a:r>
              <a:rPr lang="it-IT" sz="2000" dirty="0"/>
              <a:t>Viene ricordato per la sua voce ruvida, l’ironia, e i profondi testi delle sue canzoni, nonché per la denuncia sociale spesso celata dietro testi apparentemente leggeri e disimpegnati. Tuttavia, a differenza di alcuni suoi contemporanei, rifiutò ogni sorte di etichetta e schieramento politico.</a:t>
            </a:r>
          </a:p>
          <a:p>
            <a:pPr>
              <a:spcBef>
                <a:spcPts val="1000"/>
              </a:spcBef>
            </a:pPr>
            <a:r>
              <a:rPr lang="it-IT" sz="2000" i="1" dirty="0"/>
              <a:t>«Ma il cielo è sempre più blu»</a:t>
            </a:r>
            <a:r>
              <a:rPr lang="it-IT" sz="2000" dirty="0"/>
              <a:t> </a:t>
            </a:r>
            <a:r>
              <a:rPr lang="it-IT" sz="2000" dirty="0">
                <a:solidFill>
                  <a:srgbClr val="0070C0"/>
                </a:solidFill>
                <a:hlinkClick r:id="rId4">
                  <a:extLst>
                    <a:ext uri="{A12FA001-AC4F-418D-AE19-62706E023703}">
                      <ahyp:hlinkClr xmlns:ahyp="http://schemas.microsoft.com/office/drawing/2018/hyperlinkcolor" val="tx"/>
                    </a:ext>
                  </a:extLst>
                </a:hlinkClick>
              </a:rPr>
              <a:t>https://www.youtube.com/watch?v=G8ioOG-PaxQ</a:t>
            </a:r>
            <a:endParaRPr lang="it-IT" sz="2000" dirty="0">
              <a:solidFill>
                <a:srgbClr val="0070C0"/>
              </a:solidFill>
            </a:endParaRPr>
          </a:p>
          <a:p>
            <a:pPr>
              <a:spcBef>
                <a:spcPts val="1000"/>
              </a:spcBef>
            </a:pPr>
            <a:endParaRPr lang="it-IT" sz="2000" dirty="0"/>
          </a:p>
        </p:txBody>
      </p:sp>
      <p:pic>
        <p:nvPicPr>
          <p:cNvPr id="8" name="Immagine 7">
            <a:extLst>
              <a:ext uri="{FF2B5EF4-FFF2-40B4-BE49-F238E27FC236}">
                <a16:creationId xmlns:a16="http://schemas.microsoft.com/office/drawing/2014/main" id="{113FA539-883D-4E47-AD43-859934453500}"/>
              </a:ext>
            </a:extLst>
          </p:cNvPr>
          <p:cNvPicPr>
            <a:picLocks noChangeAspect="1"/>
          </p:cNvPicPr>
          <p:nvPr/>
        </p:nvPicPr>
        <p:blipFill>
          <a:blip r:embed="rId5"/>
          <a:stretch>
            <a:fillRect/>
          </a:stretch>
        </p:blipFill>
        <p:spPr>
          <a:xfrm>
            <a:off x="632650" y="119511"/>
            <a:ext cx="1481456" cy="1585097"/>
          </a:xfrm>
          <a:prstGeom prst="rect">
            <a:avLst/>
          </a:prstGeom>
        </p:spPr>
      </p:pic>
      <p:pic>
        <p:nvPicPr>
          <p:cNvPr id="4" name="Immagine 3">
            <a:extLst>
              <a:ext uri="{FF2B5EF4-FFF2-40B4-BE49-F238E27FC236}">
                <a16:creationId xmlns:a16="http://schemas.microsoft.com/office/drawing/2014/main" id="{F616153B-4F69-4E16-B56E-5F33C71D7282}"/>
              </a:ext>
            </a:extLst>
          </p:cNvPr>
          <p:cNvPicPr>
            <a:picLocks noChangeAspect="1"/>
          </p:cNvPicPr>
          <p:nvPr/>
        </p:nvPicPr>
        <p:blipFill>
          <a:blip r:embed="rId6"/>
          <a:stretch>
            <a:fillRect/>
          </a:stretch>
        </p:blipFill>
        <p:spPr>
          <a:xfrm>
            <a:off x="2686531" y="888876"/>
            <a:ext cx="707197" cy="707197"/>
          </a:xfrm>
          <a:prstGeom prst="rect">
            <a:avLst/>
          </a:prstGeom>
        </p:spPr>
      </p:pic>
    </p:spTree>
    <p:extLst>
      <p:ext uri="{BB962C8B-B14F-4D97-AF65-F5344CB8AC3E}">
        <p14:creationId xmlns:p14="http://schemas.microsoft.com/office/powerpoint/2010/main" val="116558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B30F5-1EE1-4A6C-83F9-4BE3C375773B}"/>
              </a:ext>
            </a:extLst>
          </p:cNvPr>
          <p:cNvSpPr>
            <a:spLocks noGrp="1"/>
          </p:cNvSpPr>
          <p:nvPr>
            <p:ph type="title"/>
          </p:nvPr>
        </p:nvSpPr>
        <p:spPr>
          <a:xfrm>
            <a:off x="3744612" y="1046503"/>
            <a:ext cx="5068491" cy="785742"/>
          </a:xfrm>
        </p:spPr>
        <p:txBody>
          <a:bodyPr>
            <a:normAutofit/>
          </a:bodyPr>
          <a:lstStyle/>
          <a:p>
            <a:r>
              <a:rPr lang="it-IT" sz="4000" dirty="0">
                <a:latin typeface="Modern No. 20" panose="02070704070505020303" pitchFamily="18" charset="0"/>
              </a:rPr>
              <a:t>I GRANDI CLASSICI</a:t>
            </a:r>
          </a:p>
        </p:txBody>
      </p:sp>
      <p:sp>
        <p:nvSpPr>
          <p:cNvPr id="3" name="Segnaposto contenuto 2">
            <a:extLst>
              <a:ext uri="{FF2B5EF4-FFF2-40B4-BE49-F238E27FC236}">
                <a16:creationId xmlns:a16="http://schemas.microsoft.com/office/drawing/2014/main" id="{78B803F7-F590-4D79-881D-837D7E4F73C2}"/>
              </a:ext>
            </a:extLst>
          </p:cNvPr>
          <p:cNvSpPr>
            <a:spLocks noGrp="1"/>
          </p:cNvSpPr>
          <p:nvPr>
            <p:ph idx="1"/>
          </p:nvPr>
        </p:nvSpPr>
        <p:spPr>
          <a:xfrm>
            <a:off x="815476" y="2042236"/>
            <a:ext cx="5068492" cy="3450613"/>
          </a:xfrm>
        </p:spPr>
        <p:txBody>
          <a:bodyPr>
            <a:normAutofit lnSpcReduction="10000"/>
          </a:bodyPr>
          <a:lstStyle/>
          <a:p>
            <a:pPr marL="0" indent="0">
              <a:buNone/>
            </a:pPr>
            <a:r>
              <a:rPr lang="it-IT" sz="2400" b="1" dirty="0"/>
              <a:t>Mina (1940)</a:t>
            </a:r>
          </a:p>
          <a:p>
            <a:pPr marL="0" indent="0">
              <a:buNone/>
            </a:pPr>
            <a:r>
              <a:rPr lang="it-IT" dirty="0"/>
              <a:t>Nota per la qualità della sua voce, dal timbro caldo e personalissimo, subito riconoscibile, e da una tecnica saldissima, la cantante si distingue anche per le doti interpretative e l’eclettismo.</a:t>
            </a:r>
          </a:p>
          <a:p>
            <a:pPr marL="0" indent="0">
              <a:buNone/>
            </a:pPr>
            <a:r>
              <a:rPr lang="it-IT" i="1" dirty="0"/>
              <a:t>«Il cielo nella stanza»</a:t>
            </a:r>
            <a:r>
              <a:rPr lang="it-IT" dirty="0"/>
              <a:t> </a:t>
            </a:r>
            <a:r>
              <a:rPr lang="it-IT" dirty="0">
                <a:solidFill>
                  <a:srgbClr val="0070C0"/>
                </a:solidFill>
                <a:hlinkClick r:id="rId2">
                  <a:extLst>
                    <a:ext uri="{A12FA001-AC4F-418D-AE19-62706E023703}">
                      <ahyp:hlinkClr xmlns:ahyp="http://schemas.microsoft.com/office/drawing/2018/hyperlinkcolor" val="tx"/>
                    </a:ext>
                  </a:extLst>
                </a:hlinkClick>
              </a:rPr>
              <a:t>https://www.youtube.com/watch?v=VkLxROfo2AA</a:t>
            </a:r>
            <a:endParaRPr lang="it-IT" dirty="0">
              <a:solidFill>
                <a:srgbClr val="0070C0"/>
              </a:solidFill>
            </a:endParaRPr>
          </a:p>
          <a:p>
            <a:pPr marL="0" indent="0">
              <a:buNone/>
            </a:pPr>
            <a:endParaRPr lang="it-IT" dirty="0"/>
          </a:p>
        </p:txBody>
      </p:sp>
      <p:pic>
        <p:nvPicPr>
          <p:cNvPr id="4" name="Immagine 3">
            <a:extLst>
              <a:ext uri="{FF2B5EF4-FFF2-40B4-BE49-F238E27FC236}">
                <a16:creationId xmlns:a16="http://schemas.microsoft.com/office/drawing/2014/main" id="{4B3C9499-AA83-433A-8817-87EBED749A8F}"/>
              </a:ext>
            </a:extLst>
          </p:cNvPr>
          <p:cNvPicPr>
            <a:picLocks noChangeAspect="1"/>
          </p:cNvPicPr>
          <p:nvPr/>
        </p:nvPicPr>
        <p:blipFill>
          <a:blip r:embed="rId3"/>
          <a:stretch>
            <a:fillRect/>
          </a:stretch>
        </p:blipFill>
        <p:spPr>
          <a:xfrm>
            <a:off x="218496" y="329019"/>
            <a:ext cx="2255515" cy="1420753"/>
          </a:xfrm>
          <a:prstGeom prst="rect">
            <a:avLst/>
          </a:prstGeom>
        </p:spPr>
      </p:pic>
      <p:pic>
        <p:nvPicPr>
          <p:cNvPr id="5" name="Immagine 4">
            <a:extLst>
              <a:ext uri="{FF2B5EF4-FFF2-40B4-BE49-F238E27FC236}">
                <a16:creationId xmlns:a16="http://schemas.microsoft.com/office/drawing/2014/main" id="{77432302-C336-4ACE-B6B4-B5A5B1932BE1}"/>
              </a:ext>
            </a:extLst>
          </p:cNvPr>
          <p:cNvPicPr>
            <a:picLocks noChangeAspect="1"/>
          </p:cNvPicPr>
          <p:nvPr/>
        </p:nvPicPr>
        <p:blipFill rotWithShape="1">
          <a:blip r:embed="rId4"/>
          <a:srcRect l="-13665" t="1273" r="13665" b="9287"/>
          <a:stretch/>
        </p:blipFill>
        <p:spPr>
          <a:xfrm>
            <a:off x="9510099" y="46625"/>
            <a:ext cx="1941912" cy="1736865"/>
          </a:xfrm>
          <a:prstGeom prst="rect">
            <a:avLst/>
          </a:prstGeom>
        </p:spPr>
      </p:pic>
      <p:sp>
        <p:nvSpPr>
          <p:cNvPr id="6" name="CasellaDiTesto 5">
            <a:extLst>
              <a:ext uri="{FF2B5EF4-FFF2-40B4-BE49-F238E27FC236}">
                <a16:creationId xmlns:a16="http://schemas.microsoft.com/office/drawing/2014/main" id="{89733C16-36DA-4B40-BF93-528BF6436A16}"/>
              </a:ext>
            </a:extLst>
          </p:cNvPr>
          <p:cNvSpPr txBox="1"/>
          <p:nvPr/>
        </p:nvSpPr>
        <p:spPr>
          <a:xfrm>
            <a:off x="6732104" y="2042236"/>
            <a:ext cx="4719907" cy="3616375"/>
          </a:xfrm>
          <a:prstGeom prst="rect">
            <a:avLst/>
          </a:prstGeom>
          <a:noFill/>
        </p:spPr>
        <p:txBody>
          <a:bodyPr wrap="square" rtlCol="0">
            <a:spAutoFit/>
          </a:bodyPr>
          <a:lstStyle/>
          <a:p>
            <a:pPr>
              <a:spcBef>
                <a:spcPts val="1000"/>
              </a:spcBef>
            </a:pPr>
            <a:r>
              <a:rPr lang="it-IT" sz="2400" b="1" dirty="0"/>
              <a:t>Renato Zero (1950)</a:t>
            </a:r>
          </a:p>
          <a:p>
            <a:pPr>
              <a:spcBef>
                <a:spcPts val="1000"/>
              </a:spcBef>
            </a:pPr>
            <a:r>
              <a:rPr lang="it-IT" sz="2000" dirty="0"/>
              <a:t>Considerato un vero e proprio cantattore, dalle grandi capacità provocatrici e trascinatorie, nel corso della sua lunga carriera ha scritto più di cinquecento canzoni, affrontando tematiche disparate. </a:t>
            </a:r>
          </a:p>
          <a:p>
            <a:pPr>
              <a:spcBef>
                <a:spcPts val="1000"/>
              </a:spcBef>
            </a:pPr>
            <a:r>
              <a:rPr lang="it-IT" sz="2000" i="1" dirty="0"/>
              <a:t>«Triangolo»</a:t>
            </a:r>
            <a:r>
              <a:rPr lang="it-IT" sz="2000" dirty="0"/>
              <a:t> </a:t>
            </a:r>
            <a:r>
              <a:rPr lang="it-IT" sz="2000" dirty="0">
                <a:solidFill>
                  <a:srgbClr val="0070C0"/>
                </a:solidFill>
                <a:hlinkClick r:id="rId5">
                  <a:extLst>
                    <a:ext uri="{A12FA001-AC4F-418D-AE19-62706E023703}">
                      <ahyp:hlinkClr xmlns:ahyp="http://schemas.microsoft.com/office/drawing/2018/hyperlinkcolor" val="tx"/>
                    </a:ext>
                  </a:extLst>
                </a:hlinkClick>
              </a:rPr>
              <a:t>https://www.youtube.com/watch?v=LY50q0PE32w</a:t>
            </a:r>
            <a:endParaRPr lang="it-IT" sz="2000" dirty="0">
              <a:solidFill>
                <a:srgbClr val="0070C0"/>
              </a:solidFill>
            </a:endParaRPr>
          </a:p>
          <a:p>
            <a:pPr>
              <a:spcBef>
                <a:spcPts val="1000"/>
              </a:spcBef>
            </a:pPr>
            <a:endParaRPr lang="it-IT" sz="2000" dirty="0"/>
          </a:p>
        </p:txBody>
      </p:sp>
      <p:pic>
        <p:nvPicPr>
          <p:cNvPr id="7" name="Immagine 6">
            <a:extLst>
              <a:ext uri="{FF2B5EF4-FFF2-40B4-BE49-F238E27FC236}">
                <a16:creationId xmlns:a16="http://schemas.microsoft.com/office/drawing/2014/main" id="{EAA86C84-89D1-4D06-B6F2-95BE48C3CA85}"/>
              </a:ext>
            </a:extLst>
          </p:cNvPr>
          <p:cNvPicPr>
            <a:picLocks noChangeAspect="1"/>
          </p:cNvPicPr>
          <p:nvPr/>
        </p:nvPicPr>
        <p:blipFill>
          <a:blip r:embed="rId6"/>
          <a:stretch>
            <a:fillRect/>
          </a:stretch>
        </p:blipFill>
        <p:spPr>
          <a:xfrm>
            <a:off x="2831475" y="915057"/>
            <a:ext cx="707197" cy="707197"/>
          </a:xfrm>
          <a:prstGeom prst="rect">
            <a:avLst/>
          </a:prstGeom>
        </p:spPr>
      </p:pic>
    </p:spTree>
    <p:extLst>
      <p:ext uri="{BB962C8B-B14F-4D97-AF65-F5344CB8AC3E}">
        <p14:creationId xmlns:p14="http://schemas.microsoft.com/office/powerpoint/2010/main" val="236811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5778E2-1C04-4D27-BE37-7E66B3FA18CB}"/>
              </a:ext>
            </a:extLst>
          </p:cNvPr>
          <p:cNvSpPr>
            <a:spLocks noGrp="1"/>
          </p:cNvSpPr>
          <p:nvPr>
            <p:ph type="title"/>
          </p:nvPr>
        </p:nvSpPr>
        <p:spPr>
          <a:xfrm>
            <a:off x="3712344" y="1098087"/>
            <a:ext cx="5081743" cy="587136"/>
          </a:xfrm>
        </p:spPr>
        <p:txBody>
          <a:bodyPr>
            <a:normAutofit fontScale="90000"/>
          </a:bodyPr>
          <a:lstStyle/>
          <a:p>
            <a:r>
              <a:rPr lang="it-IT" sz="4000">
                <a:latin typeface="Modern No. 20" panose="02070704070505020303" pitchFamily="18" charset="0"/>
              </a:rPr>
              <a:t>MUSICA DI PROTESTA</a:t>
            </a:r>
            <a:endParaRPr lang="it-IT" sz="4000" dirty="0">
              <a:latin typeface="Modern No. 20" panose="02070704070505020303" pitchFamily="18" charset="0"/>
            </a:endParaRPr>
          </a:p>
        </p:txBody>
      </p:sp>
      <p:sp>
        <p:nvSpPr>
          <p:cNvPr id="3" name="Segnaposto contenuto 2">
            <a:extLst>
              <a:ext uri="{FF2B5EF4-FFF2-40B4-BE49-F238E27FC236}">
                <a16:creationId xmlns:a16="http://schemas.microsoft.com/office/drawing/2014/main" id="{A265F6C3-3B50-4DB5-95CD-127C7CB4434A}"/>
              </a:ext>
            </a:extLst>
          </p:cNvPr>
          <p:cNvSpPr>
            <a:spLocks noGrp="1"/>
          </p:cNvSpPr>
          <p:nvPr>
            <p:ph idx="1"/>
          </p:nvPr>
        </p:nvSpPr>
        <p:spPr>
          <a:xfrm>
            <a:off x="735963" y="2055489"/>
            <a:ext cx="5081744" cy="3844142"/>
          </a:xfrm>
        </p:spPr>
        <p:txBody>
          <a:bodyPr>
            <a:normAutofit fontScale="92500" lnSpcReduction="10000"/>
          </a:bodyPr>
          <a:lstStyle/>
          <a:p>
            <a:pPr marL="0" indent="0">
              <a:buNone/>
            </a:pPr>
            <a:r>
              <a:rPr lang="it-IT" sz="2400" b="1" dirty="0"/>
              <a:t>Fabrizio De André (1940-1999)</a:t>
            </a:r>
          </a:p>
          <a:p>
            <a:pPr marL="0" indent="0">
              <a:buNone/>
            </a:pPr>
            <a:r>
              <a:rPr lang="it-IT" sz="2200" dirty="0"/>
              <a:t>Cantautore e poeta italiano, apprezzato particolarmente per i testi dai forti contenuti: storie di emarginati, ribelli e prostitute. Sono considerati dai critici vere e proprie poesie, tanto da essere inserite in varie antologie scolastiche di letteratura.</a:t>
            </a:r>
          </a:p>
          <a:p>
            <a:pPr marL="0" indent="0">
              <a:buNone/>
            </a:pPr>
            <a:r>
              <a:rPr lang="it-IT" sz="2200" i="1" dirty="0"/>
              <a:t>«Bocca di rosa»</a:t>
            </a:r>
            <a:r>
              <a:rPr lang="it-IT" sz="2200" dirty="0"/>
              <a:t> </a:t>
            </a:r>
            <a:r>
              <a:rPr lang="it-IT" sz="2200" dirty="0">
                <a:solidFill>
                  <a:srgbClr val="0070C0"/>
                </a:solidFill>
                <a:hlinkClick r:id="rId2">
                  <a:extLst>
                    <a:ext uri="{A12FA001-AC4F-418D-AE19-62706E023703}">
                      <ahyp:hlinkClr xmlns:ahyp="http://schemas.microsoft.com/office/drawing/2018/hyperlinkcolor" val="tx"/>
                    </a:ext>
                  </a:extLst>
                </a:hlinkClick>
              </a:rPr>
              <a:t>https://www.youtube.com/watch?v=F7hWpZUQxZ0</a:t>
            </a:r>
            <a:endParaRPr lang="it-IT" sz="2200" dirty="0">
              <a:solidFill>
                <a:srgbClr val="0070C0"/>
              </a:solidFill>
            </a:endParaRPr>
          </a:p>
          <a:p>
            <a:pPr marL="0" indent="0">
              <a:buNone/>
            </a:pPr>
            <a:endParaRPr lang="it-IT" dirty="0"/>
          </a:p>
          <a:p>
            <a:pPr marL="0" indent="0">
              <a:buNone/>
            </a:pPr>
            <a:endParaRPr lang="it-IT" dirty="0"/>
          </a:p>
        </p:txBody>
      </p:sp>
      <p:pic>
        <p:nvPicPr>
          <p:cNvPr id="4" name="Immagine 3" descr="Immagine che contiene persona, tenendo, fotografia, nero&#10;&#10;Descrizione generata automaticamente">
            <a:extLst>
              <a:ext uri="{FF2B5EF4-FFF2-40B4-BE49-F238E27FC236}">
                <a16:creationId xmlns:a16="http://schemas.microsoft.com/office/drawing/2014/main" id="{BFDFD0E2-610E-4F31-9AF2-FF906EB44B94}"/>
              </a:ext>
            </a:extLst>
          </p:cNvPr>
          <p:cNvPicPr>
            <a:picLocks noChangeAspect="1"/>
          </p:cNvPicPr>
          <p:nvPr/>
        </p:nvPicPr>
        <p:blipFill>
          <a:blip r:embed="rId3"/>
          <a:stretch>
            <a:fillRect/>
          </a:stretch>
        </p:blipFill>
        <p:spPr>
          <a:xfrm>
            <a:off x="295883" y="132522"/>
            <a:ext cx="2592883" cy="1651694"/>
          </a:xfrm>
          <a:prstGeom prst="rect">
            <a:avLst/>
          </a:prstGeom>
        </p:spPr>
      </p:pic>
      <p:pic>
        <p:nvPicPr>
          <p:cNvPr id="5" name="Immagine 4" descr="Immagine che contiene abbigliamento, uomo, guardando, indossando&#10;&#10;Descrizione generata automaticamente">
            <a:extLst>
              <a:ext uri="{FF2B5EF4-FFF2-40B4-BE49-F238E27FC236}">
                <a16:creationId xmlns:a16="http://schemas.microsoft.com/office/drawing/2014/main" id="{8505C2DA-5A22-4158-BB52-5B46BC37613F}"/>
              </a:ext>
            </a:extLst>
          </p:cNvPr>
          <p:cNvPicPr>
            <a:picLocks noChangeAspect="1"/>
          </p:cNvPicPr>
          <p:nvPr/>
        </p:nvPicPr>
        <p:blipFill>
          <a:blip r:embed="rId4"/>
          <a:stretch>
            <a:fillRect/>
          </a:stretch>
        </p:blipFill>
        <p:spPr>
          <a:xfrm>
            <a:off x="9038617" y="85023"/>
            <a:ext cx="2857500" cy="1600200"/>
          </a:xfrm>
          <a:prstGeom prst="rect">
            <a:avLst/>
          </a:prstGeom>
        </p:spPr>
      </p:pic>
      <p:sp>
        <p:nvSpPr>
          <p:cNvPr id="6" name="CasellaDiTesto 5">
            <a:extLst>
              <a:ext uri="{FF2B5EF4-FFF2-40B4-BE49-F238E27FC236}">
                <a16:creationId xmlns:a16="http://schemas.microsoft.com/office/drawing/2014/main" id="{25332447-1CEA-4004-8573-F3FA390161F6}"/>
              </a:ext>
            </a:extLst>
          </p:cNvPr>
          <p:cNvSpPr txBox="1"/>
          <p:nvPr/>
        </p:nvSpPr>
        <p:spPr>
          <a:xfrm>
            <a:off x="6984698" y="2055489"/>
            <a:ext cx="4346713" cy="3924151"/>
          </a:xfrm>
          <a:prstGeom prst="rect">
            <a:avLst/>
          </a:prstGeom>
          <a:noFill/>
        </p:spPr>
        <p:txBody>
          <a:bodyPr wrap="square" rtlCol="0">
            <a:spAutoFit/>
          </a:bodyPr>
          <a:lstStyle/>
          <a:p>
            <a:r>
              <a:rPr lang="it-IT" sz="2400" b="1" dirty="0"/>
              <a:t>Francesco Guccini (1940)</a:t>
            </a:r>
          </a:p>
          <a:p>
            <a:pPr>
              <a:spcBef>
                <a:spcPts val="1000"/>
              </a:spcBef>
            </a:pPr>
            <a:r>
              <a:rPr lang="it-IT" sz="2000" dirty="0"/>
              <a:t>Cantautore italiano, nonché scrittore, attore, autore di colonne sonore e di fumetti. I suoi testi vengono spesso assimilati a componimenti poetici, alle  volte studiati a scuola. Esperto anche in etimologia, traduzione e teatro.</a:t>
            </a:r>
          </a:p>
          <a:p>
            <a:pPr>
              <a:spcBef>
                <a:spcPts val="1000"/>
              </a:spcBef>
            </a:pPr>
            <a:r>
              <a:rPr lang="it-IT" sz="2000" i="1" dirty="0"/>
              <a:t>«L’avvelenata» </a:t>
            </a:r>
            <a:r>
              <a:rPr lang="it-IT" sz="2000" dirty="0">
                <a:solidFill>
                  <a:srgbClr val="0070C0"/>
                </a:solidFill>
                <a:hlinkClick r:id="rId5">
                  <a:extLst>
                    <a:ext uri="{A12FA001-AC4F-418D-AE19-62706E023703}">
                      <ahyp:hlinkClr xmlns:ahyp="http://schemas.microsoft.com/office/drawing/2018/hyperlinkcolor" val="tx"/>
                    </a:ext>
                  </a:extLst>
                </a:hlinkClick>
              </a:rPr>
              <a:t>https://www.youtube.com/watch?v=zXwZrlGxaXc</a:t>
            </a:r>
            <a:endParaRPr lang="it-IT" sz="2000" dirty="0">
              <a:solidFill>
                <a:srgbClr val="0070C0"/>
              </a:solidFill>
            </a:endParaRPr>
          </a:p>
          <a:p>
            <a:pPr>
              <a:spcBef>
                <a:spcPts val="1000"/>
              </a:spcBef>
            </a:pPr>
            <a:endParaRPr lang="it-IT" sz="2000" dirty="0"/>
          </a:p>
        </p:txBody>
      </p:sp>
      <p:pic>
        <p:nvPicPr>
          <p:cNvPr id="8" name="Elemento grafico 7" descr="Microfono">
            <a:extLst>
              <a:ext uri="{FF2B5EF4-FFF2-40B4-BE49-F238E27FC236}">
                <a16:creationId xmlns:a16="http://schemas.microsoft.com/office/drawing/2014/main" id="{2B9071CC-1293-4F52-B8B1-D4D23966FC7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9172" y="958369"/>
            <a:ext cx="763172" cy="763172"/>
          </a:xfrm>
          <a:prstGeom prst="rect">
            <a:avLst/>
          </a:prstGeom>
        </p:spPr>
      </p:pic>
    </p:spTree>
    <p:extLst>
      <p:ext uri="{BB962C8B-B14F-4D97-AF65-F5344CB8AC3E}">
        <p14:creationId xmlns:p14="http://schemas.microsoft.com/office/powerpoint/2010/main" val="3808499600"/>
      </p:ext>
    </p:extLst>
  </p:cSld>
  <p:clrMapOvr>
    <a:masterClrMapping/>
  </p:clrMapOvr>
</p:sld>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Raccolt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CBBB24448D1B54C84CE93A0CD83B5F5" ma:contentTypeVersion="4" ma:contentTypeDescription="Creare un nuovo documento." ma:contentTypeScope="" ma:versionID="110fa5472471146791d27eaad2a93511">
  <xsd:schema xmlns:xsd="http://www.w3.org/2001/XMLSchema" xmlns:xs="http://www.w3.org/2001/XMLSchema" xmlns:p="http://schemas.microsoft.com/office/2006/metadata/properties" xmlns:ns3="d5d5b17c-f5bf-4f52-964c-9a89d953739b" targetNamespace="http://schemas.microsoft.com/office/2006/metadata/properties" ma:root="true" ma:fieldsID="3d3fd8a5c0b7329c1310cc34f913935d" ns3:_="">
    <xsd:import namespace="d5d5b17c-f5bf-4f52-964c-9a89d953739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5b17c-f5bf-4f52-964c-9a89d9537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66822-F0B7-4BE5-9D09-D100B564AFA7}">
  <ds:schemaRefs>
    <ds:schemaRef ds:uri="http://www.w3.org/XML/1998/namespace"/>
    <ds:schemaRef ds:uri="http://schemas.openxmlformats.org/package/2006/metadata/core-properties"/>
    <ds:schemaRef ds:uri="http://purl.org/dc/elements/1.1/"/>
    <ds:schemaRef ds:uri="http://purl.org/dc/dcmitype/"/>
    <ds:schemaRef ds:uri="d5d5b17c-f5bf-4f52-964c-9a89d953739b"/>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CCAB6CF-4C73-4027-9205-C3FD4AE2A1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5b17c-f5bf-4f52-964c-9a89d9537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9F2884-6288-4FBF-8352-834415820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1192</Words>
  <Application>Microsoft Office PowerPoint</Application>
  <PresentationFormat>Breitbild</PresentationFormat>
  <Paragraphs>67</Paragraphs>
  <Slides>11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Gill Sans MT</vt:lpstr>
      <vt:lpstr>Modern No. 20</vt:lpstr>
      <vt:lpstr>Raccolta</vt:lpstr>
      <vt:lpstr>VIAGGIO NELLA MUSICA ITALIANA</vt:lpstr>
      <vt:lpstr>PowerPoint-Präsentation</vt:lpstr>
      <vt:lpstr>MUSICA CLASSICA</vt:lpstr>
      <vt:lpstr>Musica classica</vt:lpstr>
      <vt:lpstr>I GRANDI CLASSICI</vt:lpstr>
      <vt:lpstr>I GRANDI CLASSICI</vt:lpstr>
      <vt:lpstr>I GRANDI CLASSICI</vt:lpstr>
      <vt:lpstr>I GRANDI CLASSICI</vt:lpstr>
      <vt:lpstr>MUSICA DI PROTESTA</vt:lpstr>
      <vt:lpstr>ROCK</vt:lpstr>
      <vt:lpstr>ROCK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VIAGGIO NELLA MUSICA ITALIANA</dc:title>
  <dc:creator>Francesca Cavaiola</dc:creator>
  <cp:lastModifiedBy>Jimmy</cp:lastModifiedBy>
  <cp:revision>4</cp:revision>
  <dcterms:created xsi:type="dcterms:W3CDTF">2020-06-13T13:16:08Z</dcterms:created>
  <dcterms:modified xsi:type="dcterms:W3CDTF">2020-12-11T15:21:37Z</dcterms:modified>
</cp:coreProperties>
</file>