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61" r:id="rId4"/>
    <p:sldId id="263" r:id="rId5"/>
    <p:sldId id="264" r:id="rId6"/>
    <p:sldId id="265" r:id="rId7"/>
    <p:sldId id="266" r:id="rId8"/>
    <p:sldId id="267" r:id="rId9"/>
    <p:sldId id="268" r:id="rId10"/>
    <p:sldId id="269"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2BEEEF-1F05-4DC4-B137-1DADA776CF0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3BB7D99-3223-48E6-920F-796AACA488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E0218AF-F193-4BE2-B871-0911E7DCA207}"/>
              </a:ext>
            </a:extLst>
          </p:cNvPr>
          <p:cNvSpPr>
            <a:spLocks noGrp="1"/>
          </p:cNvSpPr>
          <p:nvPr>
            <p:ph type="dt" sz="half" idx="10"/>
          </p:nvPr>
        </p:nvSpPr>
        <p:spPr/>
        <p:txBody>
          <a:bodyPr/>
          <a:lstStyle/>
          <a:p>
            <a:fld id="{CC8E2965-5C69-49A7-B6AD-F6A7220C6E4C}" type="datetimeFigureOut">
              <a:rPr lang="it-IT" smtClean="0"/>
              <a:t>11/12/2020</a:t>
            </a:fld>
            <a:endParaRPr lang="it-IT"/>
          </a:p>
        </p:txBody>
      </p:sp>
      <p:sp>
        <p:nvSpPr>
          <p:cNvPr id="5" name="Segnaposto piè di pagina 4">
            <a:extLst>
              <a:ext uri="{FF2B5EF4-FFF2-40B4-BE49-F238E27FC236}">
                <a16:creationId xmlns:a16="http://schemas.microsoft.com/office/drawing/2014/main" id="{74BD3910-6DAB-4869-BF12-01D92C151BE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15C760A-B3FE-4161-8594-B45E13393DC1}"/>
              </a:ext>
            </a:extLst>
          </p:cNvPr>
          <p:cNvSpPr>
            <a:spLocks noGrp="1"/>
          </p:cNvSpPr>
          <p:nvPr>
            <p:ph type="sldNum" sz="quarter" idx="12"/>
          </p:nvPr>
        </p:nvSpPr>
        <p:spPr/>
        <p:txBody>
          <a:bodyPr/>
          <a:lstStyle/>
          <a:p>
            <a:fld id="{8355440B-DEA4-4907-8282-EAF6EC58A820}" type="slidenum">
              <a:rPr lang="it-IT" smtClean="0"/>
              <a:t>‹Nr.›</a:t>
            </a:fld>
            <a:endParaRPr lang="it-IT"/>
          </a:p>
        </p:txBody>
      </p:sp>
    </p:spTree>
    <p:extLst>
      <p:ext uri="{BB962C8B-B14F-4D97-AF65-F5344CB8AC3E}">
        <p14:creationId xmlns:p14="http://schemas.microsoft.com/office/powerpoint/2010/main" val="332052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6EF200B-B45F-4DA1-8FD5-9D888022543D}"/>
              </a:ext>
            </a:extLst>
          </p:cNvPr>
          <p:cNvSpPr>
            <a:spLocks noGrp="1"/>
          </p:cNvSpPr>
          <p:nvPr>
            <p:ph type="dt" sz="half" idx="10"/>
          </p:nvPr>
        </p:nvSpPr>
        <p:spPr/>
        <p:txBody>
          <a:bodyPr/>
          <a:lstStyle/>
          <a:p>
            <a:fld id="{CC8E2965-5C69-49A7-B6AD-F6A7220C6E4C}" type="datetimeFigureOut">
              <a:rPr lang="it-IT" smtClean="0"/>
              <a:t>11/12/2020</a:t>
            </a:fld>
            <a:endParaRPr lang="it-IT"/>
          </a:p>
        </p:txBody>
      </p:sp>
      <p:sp>
        <p:nvSpPr>
          <p:cNvPr id="3" name="Segnaposto piè di pagina 2">
            <a:extLst>
              <a:ext uri="{FF2B5EF4-FFF2-40B4-BE49-F238E27FC236}">
                <a16:creationId xmlns:a16="http://schemas.microsoft.com/office/drawing/2014/main" id="{E1DC3797-5B9E-4F05-9BAA-E43A84DD94F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FE4E474-311B-406D-8937-2A11844AC110}"/>
              </a:ext>
            </a:extLst>
          </p:cNvPr>
          <p:cNvSpPr>
            <a:spLocks noGrp="1"/>
          </p:cNvSpPr>
          <p:nvPr>
            <p:ph type="sldNum" sz="quarter" idx="12"/>
          </p:nvPr>
        </p:nvSpPr>
        <p:spPr/>
        <p:txBody>
          <a:bodyPr/>
          <a:lstStyle/>
          <a:p>
            <a:fld id="{8355440B-DEA4-4907-8282-EAF6EC58A820}" type="slidenum">
              <a:rPr lang="it-IT" smtClean="0"/>
              <a:t>‹Nr.›</a:t>
            </a:fld>
            <a:endParaRPr lang="it-IT"/>
          </a:p>
        </p:txBody>
      </p:sp>
    </p:spTree>
    <p:extLst>
      <p:ext uri="{BB962C8B-B14F-4D97-AF65-F5344CB8AC3E}">
        <p14:creationId xmlns:p14="http://schemas.microsoft.com/office/powerpoint/2010/main" val="192786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9B8F11-DCF4-4AB6-95E6-AFFB7A87C3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989468-21C4-4A4C-AD9A-26B738C8C5A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00FC7E-3070-478F-933E-645B39410C60}"/>
              </a:ext>
            </a:extLst>
          </p:cNvPr>
          <p:cNvSpPr>
            <a:spLocks noGrp="1"/>
          </p:cNvSpPr>
          <p:nvPr>
            <p:ph type="dt" sz="half" idx="10"/>
          </p:nvPr>
        </p:nvSpPr>
        <p:spPr/>
        <p:txBody>
          <a:bodyPr/>
          <a:lstStyle/>
          <a:p>
            <a:fld id="{CC8E2965-5C69-49A7-B6AD-F6A7220C6E4C}" type="datetimeFigureOut">
              <a:rPr lang="it-IT" smtClean="0"/>
              <a:t>11/12/2020</a:t>
            </a:fld>
            <a:endParaRPr lang="it-IT"/>
          </a:p>
        </p:txBody>
      </p:sp>
      <p:sp>
        <p:nvSpPr>
          <p:cNvPr id="5" name="Segnaposto piè di pagina 4">
            <a:extLst>
              <a:ext uri="{FF2B5EF4-FFF2-40B4-BE49-F238E27FC236}">
                <a16:creationId xmlns:a16="http://schemas.microsoft.com/office/drawing/2014/main" id="{2E2B5255-A664-46C1-A373-FB34C3ED507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7445118-E962-49AB-B73F-A3E3BDECD74E}"/>
              </a:ext>
            </a:extLst>
          </p:cNvPr>
          <p:cNvSpPr>
            <a:spLocks noGrp="1"/>
          </p:cNvSpPr>
          <p:nvPr>
            <p:ph type="sldNum" sz="quarter" idx="12"/>
          </p:nvPr>
        </p:nvSpPr>
        <p:spPr/>
        <p:txBody>
          <a:bodyPr/>
          <a:lstStyle/>
          <a:p>
            <a:fld id="{8355440B-DEA4-4907-8282-EAF6EC58A820}" type="slidenum">
              <a:rPr lang="it-IT" smtClean="0"/>
              <a:t>‹Nr.›</a:t>
            </a:fld>
            <a:endParaRPr lang="it-IT"/>
          </a:p>
        </p:txBody>
      </p:sp>
    </p:spTree>
    <p:extLst>
      <p:ext uri="{BB962C8B-B14F-4D97-AF65-F5344CB8AC3E}">
        <p14:creationId xmlns:p14="http://schemas.microsoft.com/office/powerpoint/2010/main" val="14970102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AAD7B97-CCFE-45B7-9E34-85717295AB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205C4D3-A923-41EA-AA06-92CD16883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AA5B872-8FBA-42FE-A3B0-BE9831C4D6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8E2965-5C69-49A7-B6AD-F6A7220C6E4C}" type="datetimeFigureOut">
              <a:rPr lang="it-IT" smtClean="0"/>
              <a:t>11/12/2020</a:t>
            </a:fld>
            <a:endParaRPr lang="it-IT"/>
          </a:p>
        </p:txBody>
      </p:sp>
      <p:sp>
        <p:nvSpPr>
          <p:cNvPr id="5" name="Segnaposto piè di pagina 4">
            <a:extLst>
              <a:ext uri="{FF2B5EF4-FFF2-40B4-BE49-F238E27FC236}">
                <a16:creationId xmlns:a16="http://schemas.microsoft.com/office/drawing/2014/main" id="{EE060DFC-F807-4E2C-A6C9-3F01E1D75C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00D71A4-032C-41CB-A671-0AFB5675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55440B-DEA4-4907-8282-EAF6EC58A820}" type="slidenum">
              <a:rPr lang="it-IT" smtClean="0"/>
              <a:t>‹Nr.›</a:t>
            </a:fld>
            <a:endParaRPr lang="it-IT"/>
          </a:p>
        </p:txBody>
      </p:sp>
    </p:spTree>
    <p:extLst>
      <p:ext uri="{BB962C8B-B14F-4D97-AF65-F5344CB8AC3E}">
        <p14:creationId xmlns:p14="http://schemas.microsoft.com/office/powerpoint/2010/main" val="75785008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magine 8" descr="Immagine che contiene acqua, esterni, natura, sedendo&#10;&#10;Descrizione generata automaticamente">
            <a:extLst>
              <a:ext uri="{FF2B5EF4-FFF2-40B4-BE49-F238E27FC236}">
                <a16:creationId xmlns:a16="http://schemas.microsoft.com/office/drawing/2014/main" id="{7432FB20-617E-48D4-A12F-344FAEF00024}"/>
              </a:ext>
            </a:extLst>
          </p:cNvPr>
          <p:cNvPicPr>
            <a:picLocks noChangeAspect="1"/>
          </p:cNvPicPr>
          <p:nvPr/>
        </p:nvPicPr>
        <p:blipFill rotWithShape="1">
          <a:blip r:embed="rId2">
            <a:extLst>
              <a:ext uri="{28A0092B-C50C-407E-A947-70E740481C1C}">
                <a14:useLocalDpi xmlns:a14="http://schemas.microsoft.com/office/drawing/2010/main" val="0"/>
              </a:ext>
            </a:extLst>
          </a:blip>
          <a:srcRect t="10363" b="5051"/>
          <a:stretch/>
        </p:blipFill>
        <p:spPr>
          <a:xfrm>
            <a:off x="20" y="10"/>
            <a:ext cx="6095980" cy="3428990"/>
          </a:xfrm>
          <a:prstGeom prst="rect">
            <a:avLst/>
          </a:prstGeom>
        </p:spPr>
      </p:pic>
      <p:pic>
        <p:nvPicPr>
          <p:cNvPr id="11" name="Immagine 10" descr="Immagine che contiene edificio, esterni, vecchio, largo&#10;&#10;Descrizione generata automaticamente">
            <a:extLst>
              <a:ext uri="{FF2B5EF4-FFF2-40B4-BE49-F238E27FC236}">
                <a16:creationId xmlns:a16="http://schemas.microsoft.com/office/drawing/2014/main" id="{C27E8F2F-EFAB-4B87-9198-D5DE58CD5FAF}"/>
              </a:ext>
            </a:extLst>
          </p:cNvPr>
          <p:cNvPicPr>
            <a:picLocks noChangeAspect="1"/>
          </p:cNvPicPr>
          <p:nvPr/>
        </p:nvPicPr>
        <p:blipFill rotWithShape="1">
          <a:blip r:embed="rId3">
            <a:extLst>
              <a:ext uri="{28A0092B-C50C-407E-A947-70E740481C1C}">
                <a14:useLocalDpi xmlns:a14="http://schemas.microsoft.com/office/drawing/2010/main" val="0"/>
              </a:ext>
            </a:extLst>
          </a:blip>
          <a:srcRect t="6639"/>
          <a:stretch/>
        </p:blipFill>
        <p:spPr>
          <a:xfrm>
            <a:off x="6096000" y="10"/>
            <a:ext cx="6096000" cy="3428990"/>
          </a:xfrm>
          <a:prstGeom prst="rect">
            <a:avLst/>
          </a:prstGeom>
        </p:spPr>
      </p:pic>
      <p:pic>
        <p:nvPicPr>
          <p:cNvPr id="5" name="Immagine 4" descr="Immagine che contiene esterni, erba, natura, montagna&#10;&#10;Descrizione generata automaticamente">
            <a:extLst>
              <a:ext uri="{FF2B5EF4-FFF2-40B4-BE49-F238E27FC236}">
                <a16:creationId xmlns:a16="http://schemas.microsoft.com/office/drawing/2014/main" id="{D1953B0F-8205-477E-B51C-97B0DFD24449}"/>
              </a:ext>
            </a:extLst>
          </p:cNvPr>
          <p:cNvPicPr>
            <a:picLocks noChangeAspect="1"/>
          </p:cNvPicPr>
          <p:nvPr/>
        </p:nvPicPr>
        <p:blipFill rotWithShape="1">
          <a:blip r:embed="rId4">
            <a:extLst>
              <a:ext uri="{28A0092B-C50C-407E-A947-70E740481C1C}">
                <a14:useLocalDpi xmlns:a14="http://schemas.microsoft.com/office/drawing/2010/main" val="0"/>
              </a:ext>
            </a:extLst>
          </a:blip>
          <a:srcRect t="1315"/>
          <a:stretch/>
        </p:blipFill>
        <p:spPr>
          <a:xfrm>
            <a:off x="20" y="3429000"/>
            <a:ext cx="6095980" cy="3429000"/>
          </a:xfrm>
          <a:prstGeom prst="rect">
            <a:avLst/>
          </a:prstGeom>
        </p:spPr>
      </p:pic>
      <p:pic>
        <p:nvPicPr>
          <p:cNvPr id="7" name="Immagine 6" descr="Immagine che contiene edificio, esterni, via, casa&#10;&#10;Descrizione generata automaticamente">
            <a:extLst>
              <a:ext uri="{FF2B5EF4-FFF2-40B4-BE49-F238E27FC236}">
                <a16:creationId xmlns:a16="http://schemas.microsoft.com/office/drawing/2014/main" id="{DCC466A9-10FB-476A-A2C8-4FD7008461DE}"/>
              </a:ext>
            </a:extLst>
          </p:cNvPr>
          <p:cNvPicPr>
            <a:picLocks noChangeAspect="1"/>
          </p:cNvPicPr>
          <p:nvPr/>
        </p:nvPicPr>
        <p:blipFill rotWithShape="1">
          <a:blip r:embed="rId5">
            <a:extLst>
              <a:ext uri="{28A0092B-C50C-407E-A947-70E740481C1C}">
                <a14:useLocalDpi xmlns:a14="http://schemas.microsoft.com/office/drawing/2010/main" val="0"/>
              </a:ext>
            </a:extLst>
          </a:blip>
          <a:srcRect r="11111"/>
          <a:stretch/>
        </p:blipFill>
        <p:spPr>
          <a:xfrm>
            <a:off x="6096000" y="3429000"/>
            <a:ext cx="6096000" cy="342900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olo 1">
            <a:extLst>
              <a:ext uri="{FF2B5EF4-FFF2-40B4-BE49-F238E27FC236}">
                <a16:creationId xmlns:a16="http://schemas.microsoft.com/office/drawing/2014/main" id="{B5E25AB4-115D-4D2F-9ABA-046CD34CFDB0}"/>
              </a:ext>
            </a:extLst>
          </p:cNvPr>
          <p:cNvSpPr>
            <a:spLocks noGrp="1"/>
          </p:cNvSpPr>
          <p:nvPr>
            <p:ph type="ctrTitle"/>
          </p:nvPr>
        </p:nvSpPr>
        <p:spPr>
          <a:xfrm>
            <a:off x="4286858" y="2433264"/>
            <a:ext cx="3618284" cy="2394876"/>
          </a:xfrm>
          <a:noFill/>
        </p:spPr>
        <p:txBody>
          <a:bodyPr anchor="ctr">
            <a:normAutofit/>
          </a:bodyPr>
          <a:lstStyle/>
          <a:p>
            <a:r>
              <a:rPr lang="it-IT" sz="3600" b="1" dirty="0">
                <a:solidFill>
                  <a:srgbClr val="080808"/>
                </a:solidFill>
                <a:effectLst>
                  <a:outerShdw blurRad="38100" dist="38100" dir="2700000" algn="tl">
                    <a:srgbClr val="000000">
                      <a:alpha val="43137"/>
                    </a:srgbClr>
                  </a:outerShdw>
                </a:effectLst>
              </a:rPr>
              <a:t>PAESI e PAESAGGI</a:t>
            </a:r>
            <a:br>
              <a:rPr lang="it-IT" sz="3600" b="1" dirty="0">
                <a:solidFill>
                  <a:srgbClr val="080808"/>
                </a:solidFill>
                <a:effectLst>
                  <a:outerShdw blurRad="38100" dist="38100" dir="2700000" algn="tl">
                    <a:srgbClr val="000000">
                      <a:alpha val="43137"/>
                    </a:srgbClr>
                  </a:outerShdw>
                </a:effectLst>
              </a:rPr>
            </a:br>
            <a:r>
              <a:rPr lang="it-IT" sz="3600" i="1" dirty="0">
                <a:solidFill>
                  <a:srgbClr val="080808"/>
                </a:solidFill>
                <a:effectLst>
                  <a:outerShdw blurRad="38100" dist="38100" dir="2700000" algn="tl">
                    <a:srgbClr val="000000">
                      <a:alpha val="43137"/>
                    </a:srgbClr>
                  </a:outerShdw>
                </a:effectLst>
              </a:rPr>
              <a:t>Italia </a:t>
            </a:r>
            <a:br>
              <a:rPr lang="it-IT" sz="3600" i="1" dirty="0">
                <a:solidFill>
                  <a:srgbClr val="080808"/>
                </a:solidFill>
                <a:effectLst>
                  <a:outerShdw blurRad="38100" dist="38100" dir="2700000" algn="tl">
                    <a:srgbClr val="000000">
                      <a:alpha val="43137"/>
                    </a:srgbClr>
                  </a:outerShdw>
                </a:effectLst>
              </a:rPr>
            </a:br>
            <a:r>
              <a:rPr lang="it-IT" sz="3600" i="1" dirty="0">
                <a:solidFill>
                  <a:srgbClr val="080808"/>
                </a:solidFill>
                <a:effectLst>
                  <a:outerShdw blurRad="38100" dist="38100" dir="2700000" algn="tl">
                    <a:srgbClr val="000000">
                      <a:alpha val="43137"/>
                    </a:srgbClr>
                  </a:outerShdw>
                </a:effectLst>
              </a:rPr>
              <a:t>settentrionale</a:t>
            </a:r>
          </a:p>
        </p:txBody>
      </p:sp>
    </p:spTree>
    <p:extLst>
      <p:ext uri="{BB962C8B-B14F-4D97-AF65-F5344CB8AC3E}">
        <p14:creationId xmlns:p14="http://schemas.microsoft.com/office/powerpoint/2010/main" val="377468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371D368-607E-4CD3-870A-6FB94C827FCE}"/>
              </a:ext>
            </a:extLst>
          </p:cNvPr>
          <p:cNvPicPr>
            <a:picLocks noChangeAspect="1"/>
          </p:cNvPicPr>
          <p:nvPr/>
        </p:nvPicPr>
        <p:blipFill>
          <a:blip r:embed="rId2">
            <a:alphaModFix amt="59000"/>
          </a:blip>
          <a:stretch>
            <a:fillRect/>
          </a:stretch>
        </p:blipFill>
        <p:spPr>
          <a:xfrm>
            <a:off x="6095472" y="2751"/>
            <a:ext cx="6096528" cy="3432345"/>
          </a:xfrm>
          <a:prstGeom prst="rect">
            <a:avLst/>
          </a:prstGeom>
        </p:spPr>
      </p:pic>
      <p:pic>
        <p:nvPicPr>
          <p:cNvPr id="4" name="Segnaposto contenuto 3">
            <a:extLst>
              <a:ext uri="{FF2B5EF4-FFF2-40B4-BE49-F238E27FC236}">
                <a16:creationId xmlns:a16="http://schemas.microsoft.com/office/drawing/2014/main" id="{A45AF1DC-C5E8-47DA-9272-A20797E5F849}"/>
              </a:ext>
            </a:extLst>
          </p:cNvPr>
          <p:cNvPicPr>
            <a:picLocks noGrp="1" noChangeAspect="1"/>
          </p:cNvPicPr>
          <p:nvPr>
            <p:ph idx="1"/>
          </p:nvPr>
        </p:nvPicPr>
        <p:blipFill>
          <a:blip r:embed="rId3">
            <a:alphaModFix amt="60000"/>
          </a:blip>
          <a:stretch>
            <a:fillRect/>
          </a:stretch>
        </p:blipFill>
        <p:spPr>
          <a:xfrm>
            <a:off x="-528" y="-3345"/>
            <a:ext cx="6096528" cy="3432345"/>
          </a:xfrm>
          <a:prstGeom prst="rect">
            <a:avLst/>
          </a:prstGeom>
        </p:spPr>
      </p:pic>
      <p:pic>
        <p:nvPicPr>
          <p:cNvPr id="6" name="Immagine 5">
            <a:extLst>
              <a:ext uri="{FF2B5EF4-FFF2-40B4-BE49-F238E27FC236}">
                <a16:creationId xmlns:a16="http://schemas.microsoft.com/office/drawing/2014/main" id="{47E64126-C6AA-4B03-8750-A003EBA3D96F}"/>
              </a:ext>
            </a:extLst>
          </p:cNvPr>
          <p:cNvPicPr>
            <a:picLocks noChangeAspect="1"/>
          </p:cNvPicPr>
          <p:nvPr/>
        </p:nvPicPr>
        <p:blipFill>
          <a:blip r:embed="rId4">
            <a:alphaModFix amt="58000"/>
          </a:blip>
          <a:stretch>
            <a:fillRect/>
          </a:stretch>
        </p:blipFill>
        <p:spPr>
          <a:xfrm>
            <a:off x="0" y="3429000"/>
            <a:ext cx="6096528" cy="3426249"/>
          </a:xfrm>
          <a:prstGeom prst="rect">
            <a:avLst/>
          </a:prstGeom>
        </p:spPr>
      </p:pic>
      <p:pic>
        <p:nvPicPr>
          <p:cNvPr id="7" name="Immagine 6">
            <a:extLst>
              <a:ext uri="{FF2B5EF4-FFF2-40B4-BE49-F238E27FC236}">
                <a16:creationId xmlns:a16="http://schemas.microsoft.com/office/drawing/2014/main" id="{E30F56B6-DAE3-456F-8D50-6BD4BAA71707}"/>
              </a:ext>
            </a:extLst>
          </p:cNvPr>
          <p:cNvPicPr>
            <a:picLocks noChangeAspect="1"/>
          </p:cNvPicPr>
          <p:nvPr/>
        </p:nvPicPr>
        <p:blipFill>
          <a:blip r:embed="rId5">
            <a:alphaModFix amt="59000"/>
          </a:blip>
          <a:stretch>
            <a:fillRect/>
          </a:stretch>
        </p:blipFill>
        <p:spPr>
          <a:xfrm>
            <a:off x="6095472" y="3431751"/>
            <a:ext cx="6096528" cy="3426249"/>
          </a:xfrm>
          <a:prstGeom prst="rect">
            <a:avLst/>
          </a:prstGeom>
        </p:spPr>
      </p:pic>
      <p:sp>
        <p:nvSpPr>
          <p:cNvPr id="8" name="CasellaDiTesto 7">
            <a:extLst>
              <a:ext uri="{FF2B5EF4-FFF2-40B4-BE49-F238E27FC236}">
                <a16:creationId xmlns:a16="http://schemas.microsoft.com/office/drawing/2014/main" id="{C2BE5C73-29F4-48DD-AFEA-0B3F5936984D}"/>
              </a:ext>
            </a:extLst>
          </p:cNvPr>
          <p:cNvSpPr txBox="1"/>
          <p:nvPr/>
        </p:nvSpPr>
        <p:spPr>
          <a:xfrm>
            <a:off x="6095472" y="6332029"/>
            <a:ext cx="6096528" cy="523220"/>
          </a:xfrm>
          <a:prstGeom prst="rect">
            <a:avLst/>
          </a:prstGeom>
          <a:noFill/>
        </p:spPr>
        <p:txBody>
          <a:bodyPr wrap="square" rtlCol="0">
            <a:spAutoFit/>
          </a:bodyPr>
          <a:lstStyle/>
          <a:p>
            <a:r>
              <a:rPr lang="it-IT" sz="2800" b="1" i="1" dirty="0">
                <a:latin typeface="Georgia Pro Cond Light" panose="02040306050405020303" pitchFamily="18" charset="0"/>
              </a:rPr>
              <a:t>Francesca Cavaiola, Alessia Della Ducata</a:t>
            </a:r>
          </a:p>
        </p:txBody>
      </p:sp>
    </p:spTree>
    <p:extLst>
      <p:ext uri="{BB962C8B-B14F-4D97-AF65-F5344CB8AC3E}">
        <p14:creationId xmlns:p14="http://schemas.microsoft.com/office/powerpoint/2010/main" val="3334607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119DAD-B03D-455C-AF2D-44AE49B5305C}"/>
              </a:ext>
            </a:extLst>
          </p:cNvPr>
          <p:cNvSpPr>
            <a:spLocks noGrp="1"/>
          </p:cNvSpPr>
          <p:nvPr>
            <p:ph type="title"/>
          </p:nvPr>
        </p:nvSpPr>
        <p:spPr>
          <a:xfrm>
            <a:off x="646289" y="610307"/>
            <a:ext cx="3688644" cy="605719"/>
          </a:xfrm>
        </p:spPr>
        <p:txBody>
          <a:bodyPr>
            <a:normAutofit/>
          </a:bodyPr>
          <a:lstStyle/>
          <a:p>
            <a:r>
              <a:rPr lang="it-IT" sz="3600" b="1" dirty="0">
                <a:latin typeface="Georgia Pro Cond Light" panose="02040306050405020303" pitchFamily="18" charset="0"/>
              </a:rPr>
              <a:t>VALLE D’AOSTA</a:t>
            </a:r>
          </a:p>
        </p:txBody>
      </p:sp>
      <p:sp>
        <p:nvSpPr>
          <p:cNvPr id="3" name="Segnaposto contenuto 2">
            <a:extLst>
              <a:ext uri="{FF2B5EF4-FFF2-40B4-BE49-F238E27FC236}">
                <a16:creationId xmlns:a16="http://schemas.microsoft.com/office/drawing/2014/main" id="{3F9A6A06-8DCB-4BA1-A6CC-ECA43CE58C1E}"/>
              </a:ext>
            </a:extLst>
          </p:cNvPr>
          <p:cNvSpPr>
            <a:spLocks noGrp="1"/>
          </p:cNvSpPr>
          <p:nvPr>
            <p:ph idx="1"/>
          </p:nvPr>
        </p:nvSpPr>
        <p:spPr>
          <a:xfrm>
            <a:off x="646289" y="1216026"/>
            <a:ext cx="10515600" cy="1030463"/>
          </a:xfrm>
        </p:spPr>
        <p:txBody>
          <a:bodyPr>
            <a:noAutofit/>
          </a:bodyPr>
          <a:lstStyle/>
          <a:p>
            <a:pPr marL="0" indent="0">
              <a:buNone/>
            </a:pPr>
            <a:r>
              <a:rPr lang="it-IT" sz="2400" dirty="0">
                <a:latin typeface="Georgia Pro Cond Light" panose="02040306050405020303" pitchFamily="18" charset="0"/>
              </a:rPr>
              <a:t>Situata a Nord-Ovest, sulle Alpi occidentali, è la regione più piccola d’Italia. E’ circondata dai quattro monti più alti d’Italia: Monte Bianco (4.810,02 m), Cervino (4.478 m), Monte Rosa (4.634 m) e Gran Paradiso (4.061 m).</a:t>
            </a:r>
          </a:p>
        </p:txBody>
      </p:sp>
      <p:pic>
        <p:nvPicPr>
          <p:cNvPr id="4" name="Immagine 3">
            <a:extLst>
              <a:ext uri="{FF2B5EF4-FFF2-40B4-BE49-F238E27FC236}">
                <a16:creationId xmlns:a16="http://schemas.microsoft.com/office/drawing/2014/main" id="{AB0F03B4-486C-4DBA-BD69-9F484EAE8644}"/>
              </a:ext>
            </a:extLst>
          </p:cNvPr>
          <p:cNvPicPr>
            <a:picLocks noChangeAspect="1"/>
          </p:cNvPicPr>
          <p:nvPr/>
        </p:nvPicPr>
        <p:blipFill>
          <a:blip r:embed="rId2"/>
          <a:stretch>
            <a:fillRect/>
          </a:stretch>
        </p:blipFill>
        <p:spPr>
          <a:xfrm>
            <a:off x="10791825" y="31055"/>
            <a:ext cx="1400175" cy="1764221"/>
          </a:xfrm>
          <a:prstGeom prst="rect">
            <a:avLst/>
          </a:prstGeom>
          <a:effectLst>
            <a:softEdge rad="76200"/>
          </a:effectLst>
        </p:spPr>
      </p:pic>
      <p:sp>
        <p:nvSpPr>
          <p:cNvPr id="5" name="CasellaDiTesto 4">
            <a:extLst>
              <a:ext uri="{FF2B5EF4-FFF2-40B4-BE49-F238E27FC236}">
                <a16:creationId xmlns:a16="http://schemas.microsoft.com/office/drawing/2014/main" id="{C60C2349-C955-493D-8654-E65FE47041F8}"/>
              </a:ext>
            </a:extLst>
          </p:cNvPr>
          <p:cNvSpPr txBox="1"/>
          <p:nvPr/>
        </p:nvSpPr>
        <p:spPr>
          <a:xfrm>
            <a:off x="3135136" y="2404894"/>
            <a:ext cx="6807200" cy="646331"/>
          </a:xfrm>
          <a:prstGeom prst="rect">
            <a:avLst/>
          </a:prstGeom>
          <a:noFill/>
        </p:spPr>
        <p:txBody>
          <a:bodyPr wrap="square" rtlCol="0">
            <a:spAutoFit/>
          </a:bodyPr>
          <a:lstStyle/>
          <a:p>
            <a:r>
              <a:rPr lang="it-IT" sz="3600" b="1" i="1" dirty="0">
                <a:latin typeface="Georgia Pro Cond Light" panose="02040306050405020303" pitchFamily="18" charset="0"/>
              </a:rPr>
              <a:t>Parco nazionale Gran Paradiso</a:t>
            </a:r>
          </a:p>
        </p:txBody>
      </p:sp>
      <p:pic>
        <p:nvPicPr>
          <p:cNvPr id="7" name="Immagine 6" descr="Immagine che contiene natura, esterni, montagna, erba&#10;&#10;Descrizione generata automaticamente">
            <a:extLst>
              <a:ext uri="{FF2B5EF4-FFF2-40B4-BE49-F238E27FC236}">
                <a16:creationId xmlns:a16="http://schemas.microsoft.com/office/drawing/2014/main" id="{6C28FD86-C587-4ECC-8D9E-0156D5484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65" y="3429000"/>
            <a:ext cx="3165401" cy="3209574"/>
          </a:xfrm>
          <a:prstGeom prst="rect">
            <a:avLst/>
          </a:prstGeom>
          <a:ln>
            <a:noFill/>
          </a:ln>
          <a:effectLst>
            <a:softEdge rad="112500"/>
          </a:effectLst>
        </p:spPr>
      </p:pic>
      <p:pic>
        <p:nvPicPr>
          <p:cNvPr id="9" name="Immagine 8" descr="Immagine che contiene montagna, esterni, natura, valle&#10;&#10;Descrizione generata automaticamente">
            <a:extLst>
              <a:ext uri="{FF2B5EF4-FFF2-40B4-BE49-F238E27FC236}">
                <a16:creationId xmlns:a16="http://schemas.microsoft.com/office/drawing/2014/main" id="{7104C8F4-A6BC-4016-8879-BC1F45D3E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266" y="3174353"/>
            <a:ext cx="2860446" cy="1707387"/>
          </a:xfrm>
          <a:prstGeom prst="rect">
            <a:avLst/>
          </a:prstGeom>
          <a:ln>
            <a:noFill/>
          </a:ln>
          <a:effectLst>
            <a:softEdge rad="112500"/>
          </a:effectLst>
        </p:spPr>
      </p:pic>
      <p:pic>
        <p:nvPicPr>
          <p:cNvPr id="11" name="Immagine 10" descr="Immagine che contiene esterni, erba, animale, mammifero&#10;&#10;Descrizione generata automaticamente">
            <a:extLst>
              <a:ext uri="{FF2B5EF4-FFF2-40B4-BE49-F238E27FC236}">
                <a16:creationId xmlns:a16="http://schemas.microsoft.com/office/drawing/2014/main" id="{E8DA0B27-7219-4F80-979B-42B180D402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78266" y="4881740"/>
            <a:ext cx="3326022" cy="1885119"/>
          </a:xfrm>
          <a:prstGeom prst="rect">
            <a:avLst/>
          </a:prstGeom>
          <a:ln>
            <a:noFill/>
          </a:ln>
          <a:effectLst>
            <a:softEdge rad="112500"/>
          </a:effectLst>
        </p:spPr>
      </p:pic>
      <p:sp>
        <p:nvSpPr>
          <p:cNvPr id="12" name="CasellaDiTesto 11">
            <a:extLst>
              <a:ext uri="{FF2B5EF4-FFF2-40B4-BE49-F238E27FC236}">
                <a16:creationId xmlns:a16="http://schemas.microsoft.com/office/drawing/2014/main" id="{E8CE99B1-C24D-44C7-BD54-A3F731E90C27}"/>
              </a:ext>
            </a:extLst>
          </p:cNvPr>
          <p:cNvSpPr txBox="1"/>
          <p:nvPr/>
        </p:nvSpPr>
        <p:spPr>
          <a:xfrm>
            <a:off x="7003925" y="3727578"/>
            <a:ext cx="5000375" cy="2308324"/>
          </a:xfrm>
          <a:prstGeom prst="rect">
            <a:avLst/>
          </a:prstGeom>
          <a:noFill/>
        </p:spPr>
        <p:txBody>
          <a:bodyPr wrap="square" rtlCol="0">
            <a:spAutoFit/>
          </a:bodyPr>
          <a:lstStyle/>
          <a:p>
            <a:r>
              <a:rPr lang="it-IT" sz="2400" dirty="0">
                <a:latin typeface="Georgia Pro Cond Light" panose="02040306050405020303" pitchFamily="18" charset="0"/>
              </a:rPr>
              <a:t>Istituito nel 1922, è il Parco Nazionale più antico d’Italia. E’ costituito da cinque vallate principali che si estendono per oltre 70.000 ettari e circondano la vetta del Gran Paradiso. </a:t>
            </a:r>
          </a:p>
          <a:p>
            <a:r>
              <a:rPr lang="it-IT" sz="2400" dirty="0">
                <a:latin typeface="Georgia Pro Cond Light" panose="02040306050405020303" pitchFamily="18" charset="0"/>
              </a:rPr>
              <a:t>Simbolo del Parco è lo stambecco alpino.</a:t>
            </a:r>
          </a:p>
        </p:txBody>
      </p:sp>
    </p:spTree>
    <p:extLst>
      <p:ext uri="{BB962C8B-B14F-4D97-AF65-F5344CB8AC3E}">
        <p14:creationId xmlns:p14="http://schemas.microsoft.com/office/powerpoint/2010/main" val="4139807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2D3A1B-E4E1-496A-8273-27A31BC244D6}"/>
              </a:ext>
            </a:extLst>
          </p:cNvPr>
          <p:cNvSpPr>
            <a:spLocks noGrp="1"/>
          </p:cNvSpPr>
          <p:nvPr>
            <p:ph type="ctrTitle"/>
          </p:nvPr>
        </p:nvSpPr>
        <p:spPr>
          <a:xfrm>
            <a:off x="343783" y="239321"/>
            <a:ext cx="2462213" cy="709613"/>
          </a:xfrm>
        </p:spPr>
        <p:txBody>
          <a:bodyPr>
            <a:normAutofit/>
          </a:bodyPr>
          <a:lstStyle/>
          <a:p>
            <a:r>
              <a:rPr lang="it-IT" sz="3600" b="1" dirty="0">
                <a:latin typeface="Georgia Pro Cond Light" panose="02040306050405020303" pitchFamily="18" charset="0"/>
              </a:rPr>
              <a:t>PIEMONTE</a:t>
            </a:r>
          </a:p>
        </p:txBody>
      </p:sp>
      <p:sp>
        <p:nvSpPr>
          <p:cNvPr id="3" name="Sottotitolo 2">
            <a:extLst>
              <a:ext uri="{FF2B5EF4-FFF2-40B4-BE49-F238E27FC236}">
                <a16:creationId xmlns:a16="http://schemas.microsoft.com/office/drawing/2014/main" id="{94BE21B0-A023-4185-813D-344374ED4A09}"/>
              </a:ext>
            </a:extLst>
          </p:cNvPr>
          <p:cNvSpPr>
            <a:spLocks noGrp="1"/>
          </p:cNvSpPr>
          <p:nvPr>
            <p:ph type="subTitle" idx="1"/>
          </p:nvPr>
        </p:nvSpPr>
        <p:spPr>
          <a:xfrm>
            <a:off x="344138" y="908122"/>
            <a:ext cx="9933869" cy="1502657"/>
          </a:xfrm>
        </p:spPr>
        <p:txBody>
          <a:bodyPr>
            <a:noAutofit/>
          </a:bodyPr>
          <a:lstStyle/>
          <a:p>
            <a:pPr algn="l"/>
            <a:r>
              <a:rPr lang="it-IT" sz="2800" dirty="0">
                <a:latin typeface="Georgia Pro Cond Light" panose="02040306050405020303" pitchFamily="18" charset="0"/>
              </a:rPr>
              <a:t>E’ la seconda regione italiana per superficie. Il territorio è prevalentemente montuoso, le Alpi e gli Appennini ricoprono gran parte della superficie ed è pertanto considerata la regione alpina per eccellenza. Il nome della regione significa infatti «ai piedi del monte».</a:t>
            </a:r>
          </a:p>
        </p:txBody>
      </p:sp>
      <p:pic>
        <p:nvPicPr>
          <p:cNvPr id="4" name="Immagine 3">
            <a:extLst>
              <a:ext uri="{FF2B5EF4-FFF2-40B4-BE49-F238E27FC236}">
                <a16:creationId xmlns:a16="http://schemas.microsoft.com/office/drawing/2014/main" id="{075DA10A-E415-4BFA-B88B-87C207A782B9}"/>
              </a:ext>
            </a:extLst>
          </p:cNvPr>
          <p:cNvPicPr>
            <a:picLocks noChangeAspect="1"/>
          </p:cNvPicPr>
          <p:nvPr/>
        </p:nvPicPr>
        <p:blipFill>
          <a:blip r:embed="rId2"/>
          <a:stretch>
            <a:fillRect/>
          </a:stretch>
        </p:blipFill>
        <p:spPr>
          <a:xfrm>
            <a:off x="10762036" y="0"/>
            <a:ext cx="1429963" cy="1794933"/>
          </a:xfrm>
          <a:prstGeom prst="rect">
            <a:avLst/>
          </a:prstGeom>
          <a:effectLst>
            <a:softEdge rad="114300"/>
          </a:effectLst>
        </p:spPr>
      </p:pic>
      <p:sp>
        <p:nvSpPr>
          <p:cNvPr id="5" name="CasellaDiTesto 4">
            <a:extLst>
              <a:ext uri="{FF2B5EF4-FFF2-40B4-BE49-F238E27FC236}">
                <a16:creationId xmlns:a16="http://schemas.microsoft.com/office/drawing/2014/main" id="{86A33004-011A-4D1C-9018-41B790021746}"/>
              </a:ext>
            </a:extLst>
          </p:cNvPr>
          <p:cNvSpPr txBox="1"/>
          <p:nvPr/>
        </p:nvSpPr>
        <p:spPr>
          <a:xfrm>
            <a:off x="5081460" y="2607079"/>
            <a:ext cx="2312761" cy="707886"/>
          </a:xfrm>
          <a:prstGeom prst="rect">
            <a:avLst/>
          </a:prstGeom>
          <a:noFill/>
        </p:spPr>
        <p:txBody>
          <a:bodyPr wrap="square" rtlCol="0">
            <a:spAutoFit/>
          </a:bodyPr>
          <a:lstStyle/>
          <a:p>
            <a:r>
              <a:rPr lang="de-DE" sz="4000" b="1" i="1" dirty="0">
                <a:latin typeface="Georgia Pro Cond Light" panose="02040306050405020303" pitchFamily="18" charset="0"/>
              </a:rPr>
              <a:t>Torino</a:t>
            </a:r>
            <a:endParaRPr lang="it-IT" sz="4000" b="1" i="1" dirty="0">
              <a:latin typeface="Georgia Pro Cond Light" panose="02040306050405020303" pitchFamily="18" charset="0"/>
            </a:endParaRPr>
          </a:p>
        </p:txBody>
      </p:sp>
      <p:sp>
        <p:nvSpPr>
          <p:cNvPr id="6" name="CasellaDiTesto 5">
            <a:extLst>
              <a:ext uri="{FF2B5EF4-FFF2-40B4-BE49-F238E27FC236}">
                <a16:creationId xmlns:a16="http://schemas.microsoft.com/office/drawing/2014/main" id="{8C11043C-BD7F-4FEA-921E-C42FA1E1A73C}"/>
              </a:ext>
            </a:extLst>
          </p:cNvPr>
          <p:cNvSpPr txBox="1"/>
          <p:nvPr/>
        </p:nvSpPr>
        <p:spPr>
          <a:xfrm>
            <a:off x="7141556" y="3258080"/>
            <a:ext cx="5178778" cy="3539430"/>
          </a:xfrm>
          <a:prstGeom prst="rect">
            <a:avLst/>
          </a:prstGeom>
          <a:noFill/>
        </p:spPr>
        <p:txBody>
          <a:bodyPr wrap="square" rtlCol="0">
            <a:spAutoFit/>
          </a:bodyPr>
          <a:lstStyle/>
          <a:p>
            <a:r>
              <a:rPr lang="de-DE" sz="2800" dirty="0" err="1">
                <a:latin typeface="Georgia Pro Cond Light" panose="02040306050405020303" pitchFamily="18" charset="0"/>
              </a:rPr>
              <a:t>Situata</a:t>
            </a:r>
            <a:r>
              <a:rPr lang="de-DE" sz="2800" dirty="0">
                <a:latin typeface="Georgia Pro Cond Light" panose="02040306050405020303" pitchFamily="18" charset="0"/>
              </a:rPr>
              <a:t> ai </a:t>
            </a:r>
            <a:r>
              <a:rPr lang="de-DE" sz="2800" dirty="0" err="1">
                <a:latin typeface="Georgia Pro Cond Light" panose="02040306050405020303" pitchFamily="18" charset="0"/>
              </a:rPr>
              <a:t>piedi</a:t>
            </a:r>
            <a:r>
              <a:rPr lang="de-DE" sz="2800" dirty="0">
                <a:latin typeface="Georgia Pro Cond Light" panose="02040306050405020303" pitchFamily="18" charset="0"/>
              </a:rPr>
              <a:t> delle </a:t>
            </a:r>
            <a:r>
              <a:rPr lang="de-DE" sz="2800" dirty="0" err="1">
                <a:latin typeface="Georgia Pro Cond Light" panose="02040306050405020303" pitchFamily="18" charset="0"/>
              </a:rPr>
              <a:t>Alpi</a:t>
            </a:r>
            <a:r>
              <a:rPr lang="de-DE" sz="2800" dirty="0">
                <a:latin typeface="Georgia Pro Cond Light" panose="02040306050405020303" pitchFamily="18" charset="0"/>
              </a:rPr>
              <a:t>, Torino, prima </a:t>
            </a:r>
            <a:r>
              <a:rPr lang="de-DE" sz="2800" dirty="0" err="1">
                <a:latin typeface="Georgia Pro Cond Light" panose="02040306050405020303" pitchFamily="18" charset="0"/>
              </a:rPr>
              <a:t>capitale</a:t>
            </a:r>
            <a:r>
              <a:rPr lang="de-DE" sz="2800" dirty="0">
                <a:latin typeface="Georgia Pro Cond Light" panose="02040306050405020303" pitchFamily="18" charset="0"/>
              </a:rPr>
              <a:t> d</a:t>
            </a:r>
            <a:r>
              <a:rPr lang="it-IT" sz="2800" dirty="0">
                <a:latin typeface="Georgia Pro Cond Light" panose="02040306050405020303" pitchFamily="18" charset="0"/>
              </a:rPr>
              <a:t>’Italia, è un importante centro industriale dal ricco patrimonio storico e culturale. Testimone di questa ricchezza è il cospicuo numero di musei e centri artistici, ma anche la combinazione di vari stili architettonici.</a:t>
            </a:r>
          </a:p>
        </p:txBody>
      </p:sp>
      <p:pic>
        <p:nvPicPr>
          <p:cNvPr id="9" name="Immagine 8">
            <a:extLst>
              <a:ext uri="{FF2B5EF4-FFF2-40B4-BE49-F238E27FC236}">
                <a16:creationId xmlns:a16="http://schemas.microsoft.com/office/drawing/2014/main" id="{5A879BC5-14E5-4370-984D-4F7BFFA00DCA}"/>
              </a:ext>
            </a:extLst>
          </p:cNvPr>
          <p:cNvPicPr>
            <a:picLocks noChangeAspect="1"/>
          </p:cNvPicPr>
          <p:nvPr/>
        </p:nvPicPr>
        <p:blipFill>
          <a:blip r:embed="rId3"/>
          <a:stretch>
            <a:fillRect/>
          </a:stretch>
        </p:blipFill>
        <p:spPr>
          <a:xfrm>
            <a:off x="4386537" y="3505837"/>
            <a:ext cx="2476500" cy="1781175"/>
          </a:xfrm>
          <a:prstGeom prst="rect">
            <a:avLst/>
          </a:prstGeom>
          <a:ln>
            <a:noFill/>
          </a:ln>
          <a:effectLst>
            <a:softEdge rad="112500"/>
          </a:effectLst>
        </p:spPr>
      </p:pic>
      <p:sp>
        <p:nvSpPr>
          <p:cNvPr id="10" name="CasellaDiTesto 9">
            <a:extLst>
              <a:ext uri="{FF2B5EF4-FFF2-40B4-BE49-F238E27FC236}">
                <a16:creationId xmlns:a16="http://schemas.microsoft.com/office/drawing/2014/main" id="{5047AF71-47CC-43D0-9EC6-ABA6DA08726C}"/>
              </a:ext>
            </a:extLst>
          </p:cNvPr>
          <p:cNvSpPr txBox="1"/>
          <p:nvPr/>
        </p:nvSpPr>
        <p:spPr>
          <a:xfrm>
            <a:off x="4513136" y="5207376"/>
            <a:ext cx="2615494" cy="369332"/>
          </a:xfrm>
          <a:prstGeom prst="rect">
            <a:avLst/>
          </a:prstGeom>
          <a:noFill/>
        </p:spPr>
        <p:txBody>
          <a:bodyPr wrap="square" rtlCol="0">
            <a:spAutoFit/>
          </a:bodyPr>
          <a:lstStyle/>
          <a:p>
            <a:r>
              <a:rPr lang="it-IT" dirty="0">
                <a:latin typeface="Georgia Pro Cond Light" panose="02040306050405020303" pitchFamily="18" charset="0"/>
              </a:rPr>
              <a:t>Palazzo Madama</a:t>
            </a:r>
          </a:p>
        </p:txBody>
      </p:sp>
      <p:pic>
        <p:nvPicPr>
          <p:cNvPr id="11" name="Immagine 10">
            <a:extLst>
              <a:ext uri="{FF2B5EF4-FFF2-40B4-BE49-F238E27FC236}">
                <a16:creationId xmlns:a16="http://schemas.microsoft.com/office/drawing/2014/main" id="{DB084C9C-029D-4B01-856F-A3D55E736231}"/>
              </a:ext>
            </a:extLst>
          </p:cNvPr>
          <p:cNvPicPr>
            <a:picLocks noChangeAspect="1"/>
          </p:cNvPicPr>
          <p:nvPr/>
        </p:nvPicPr>
        <p:blipFill>
          <a:blip r:embed="rId4"/>
          <a:stretch>
            <a:fillRect/>
          </a:stretch>
        </p:blipFill>
        <p:spPr>
          <a:xfrm>
            <a:off x="2660043" y="4197456"/>
            <a:ext cx="1619250" cy="2162175"/>
          </a:xfrm>
          <a:prstGeom prst="rect">
            <a:avLst/>
          </a:prstGeom>
          <a:ln>
            <a:noFill/>
          </a:ln>
          <a:effectLst>
            <a:softEdge rad="112500"/>
          </a:effectLst>
        </p:spPr>
      </p:pic>
      <p:sp>
        <p:nvSpPr>
          <p:cNvPr id="12" name="CasellaDiTesto 11">
            <a:extLst>
              <a:ext uri="{FF2B5EF4-FFF2-40B4-BE49-F238E27FC236}">
                <a16:creationId xmlns:a16="http://schemas.microsoft.com/office/drawing/2014/main" id="{E94CBB1A-F000-4613-A497-FC5D724CD6DD}"/>
              </a:ext>
            </a:extLst>
          </p:cNvPr>
          <p:cNvSpPr txBox="1"/>
          <p:nvPr/>
        </p:nvSpPr>
        <p:spPr>
          <a:xfrm>
            <a:off x="2629255" y="6346895"/>
            <a:ext cx="2729441" cy="369332"/>
          </a:xfrm>
          <a:prstGeom prst="rect">
            <a:avLst/>
          </a:prstGeom>
          <a:noFill/>
        </p:spPr>
        <p:txBody>
          <a:bodyPr wrap="square" rtlCol="0">
            <a:spAutoFit/>
          </a:bodyPr>
          <a:lstStyle/>
          <a:p>
            <a:r>
              <a:rPr lang="it-IT" dirty="0">
                <a:latin typeface="Georgia Pro Cond Light" panose="02040306050405020303" pitchFamily="18" charset="0"/>
              </a:rPr>
              <a:t>Mole Antonelliana</a:t>
            </a:r>
          </a:p>
        </p:txBody>
      </p:sp>
      <p:pic>
        <p:nvPicPr>
          <p:cNvPr id="13" name="Immagine 12">
            <a:extLst>
              <a:ext uri="{FF2B5EF4-FFF2-40B4-BE49-F238E27FC236}">
                <a16:creationId xmlns:a16="http://schemas.microsoft.com/office/drawing/2014/main" id="{F3AFA155-1230-46C2-A318-24388FDE6541}"/>
              </a:ext>
            </a:extLst>
          </p:cNvPr>
          <p:cNvPicPr>
            <a:picLocks noChangeAspect="1"/>
          </p:cNvPicPr>
          <p:nvPr/>
        </p:nvPicPr>
        <p:blipFill>
          <a:blip r:embed="rId5"/>
          <a:stretch>
            <a:fillRect/>
          </a:stretch>
        </p:blipFill>
        <p:spPr>
          <a:xfrm>
            <a:off x="129921" y="3449711"/>
            <a:ext cx="2476500" cy="2068499"/>
          </a:xfrm>
          <a:prstGeom prst="rect">
            <a:avLst/>
          </a:prstGeom>
          <a:ln>
            <a:noFill/>
          </a:ln>
          <a:effectLst>
            <a:softEdge rad="112500"/>
          </a:effectLst>
        </p:spPr>
      </p:pic>
      <p:sp>
        <p:nvSpPr>
          <p:cNvPr id="14" name="CasellaDiTesto 13">
            <a:extLst>
              <a:ext uri="{FF2B5EF4-FFF2-40B4-BE49-F238E27FC236}">
                <a16:creationId xmlns:a16="http://schemas.microsoft.com/office/drawing/2014/main" id="{2364A332-0980-4178-8CB1-7689EAA39212}"/>
              </a:ext>
            </a:extLst>
          </p:cNvPr>
          <p:cNvSpPr txBox="1"/>
          <p:nvPr/>
        </p:nvSpPr>
        <p:spPr>
          <a:xfrm>
            <a:off x="238027" y="5479933"/>
            <a:ext cx="2298897" cy="369332"/>
          </a:xfrm>
          <a:prstGeom prst="rect">
            <a:avLst/>
          </a:prstGeom>
          <a:noFill/>
        </p:spPr>
        <p:txBody>
          <a:bodyPr wrap="square" rtlCol="0">
            <a:spAutoFit/>
          </a:bodyPr>
          <a:lstStyle/>
          <a:p>
            <a:r>
              <a:rPr lang="it-IT" dirty="0">
                <a:latin typeface="Georgia Pro Cond Light" panose="02040306050405020303" pitchFamily="18" charset="0"/>
              </a:rPr>
              <a:t>Portici torinesi</a:t>
            </a:r>
          </a:p>
        </p:txBody>
      </p:sp>
    </p:spTree>
    <p:extLst>
      <p:ext uri="{BB962C8B-B14F-4D97-AF65-F5344CB8AC3E}">
        <p14:creationId xmlns:p14="http://schemas.microsoft.com/office/powerpoint/2010/main" val="3471987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660AB8-0857-4F35-898F-BB99C9E1FFE8}"/>
              </a:ext>
            </a:extLst>
          </p:cNvPr>
          <p:cNvSpPr>
            <a:spLocks noGrp="1"/>
          </p:cNvSpPr>
          <p:nvPr>
            <p:ph type="title"/>
          </p:nvPr>
        </p:nvSpPr>
        <p:spPr>
          <a:xfrm>
            <a:off x="454378" y="312913"/>
            <a:ext cx="2108200" cy="797631"/>
          </a:xfrm>
        </p:spPr>
        <p:txBody>
          <a:bodyPr>
            <a:normAutofit/>
          </a:bodyPr>
          <a:lstStyle/>
          <a:p>
            <a:r>
              <a:rPr lang="it-IT" sz="3600" b="1" dirty="0">
                <a:latin typeface="Georgia Pro Cond Light" panose="02040306050405020303" pitchFamily="18" charset="0"/>
              </a:rPr>
              <a:t>LIGURIA</a:t>
            </a:r>
          </a:p>
        </p:txBody>
      </p:sp>
      <p:sp>
        <p:nvSpPr>
          <p:cNvPr id="3" name="Segnaposto contenuto 2">
            <a:extLst>
              <a:ext uri="{FF2B5EF4-FFF2-40B4-BE49-F238E27FC236}">
                <a16:creationId xmlns:a16="http://schemas.microsoft.com/office/drawing/2014/main" id="{42B031F6-EA6C-42D8-9B5F-671955CCD769}"/>
              </a:ext>
            </a:extLst>
          </p:cNvPr>
          <p:cNvSpPr>
            <a:spLocks noGrp="1"/>
          </p:cNvSpPr>
          <p:nvPr>
            <p:ph idx="1"/>
          </p:nvPr>
        </p:nvSpPr>
        <p:spPr>
          <a:xfrm>
            <a:off x="454378" y="1110544"/>
            <a:ext cx="10179755" cy="1214967"/>
          </a:xfrm>
        </p:spPr>
        <p:txBody>
          <a:bodyPr>
            <a:normAutofit/>
          </a:bodyPr>
          <a:lstStyle/>
          <a:p>
            <a:pPr marL="0" indent="0">
              <a:buNone/>
            </a:pPr>
            <a:r>
              <a:rPr lang="it-IT" sz="2400" dirty="0">
                <a:latin typeface="Georgia Pro Cond Light" panose="02040306050405020303" pitchFamily="18" charset="0"/>
              </a:rPr>
              <a:t>Peculiarità di questa regione è il connubio tra terra e mare. La Liguria è infatti delimitata a nord dalle Alpi Liguri e dall’Appennino Ligure ed è bagnata a sud dal Mar Ligure.</a:t>
            </a:r>
          </a:p>
        </p:txBody>
      </p:sp>
      <p:pic>
        <p:nvPicPr>
          <p:cNvPr id="6" name="Immagine 5">
            <a:extLst>
              <a:ext uri="{FF2B5EF4-FFF2-40B4-BE49-F238E27FC236}">
                <a16:creationId xmlns:a16="http://schemas.microsoft.com/office/drawing/2014/main" id="{4160959F-E521-4319-A392-11874E051D7B}"/>
              </a:ext>
            </a:extLst>
          </p:cNvPr>
          <p:cNvPicPr>
            <a:picLocks noChangeAspect="1"/>
          </p:cNvPicPr>
          <p:nvPr/>
        </p:nvPicPr>
        <p:blipFill>
          <a:blip r:embed="rId2"/>
          <a:stretch>
            <a:fillRect/>
          </a:stretch>
        </p:blipFill>
        <p:spPr>
          <a:xfrm>
            <a:off x="10634133" y="0"/>
            <a:ext cx="1557867" cy="1955481"/>
          </a:xfrm>
          <a:prstGeom prst="rect">
            <a:avLst/>
          </a:prstGeom>
          <a:effectLst>
            <a:softEdge rad="177800"/>
          </a:effectLst>
        </p:spPr>
      </p:pic>
      <p:sp>
        <p:nvSpPr>
          <p:cNvPr id="7" name="CasellaDiTesto 6">
            <a:extLst>
              <a:ext uri="{FF2B5EF4-FFF2-40B4-BE49-F238E27FC236}">
                <a16:creationId xmlns:a16="http://schemas.microsoft.com/office/drawing/2014/main" id="{C34C4A53-CD1D-4E2A-9EBC-D12397E1E3B0}"/>
              </a:ext>
            </a:extLst>
          </p:cNvPr>
          <p:cNvSpPr txBox="1"/>
          <p:nvPr/>
        </p:nvSpPr>
        <p:spPr>
          <a:xfrm>
            <a:off x="4268610" y="2257778"/>
            <a:ext cx="2551289" cy="646331"/>
          </a:xfrm>
          <a:prstGeom prst="rect">
            <a:avLst/>
          </a:prstGeom>
          <a:noFill/>
        </p:spPr>
        <p:txBody>
          <a:bodyPr wrap="square" rtlCol="0">
            <a:spAutoFit/>
          </a:bodyPr>
          <a:lstStyle/>
          <a:p>
            <a:r>
              <a:rPr lang="it-IT" sz="3600" b="1" i="1" dirty="0">
                <a:latin typeface="Georgia Pro Cond Light" panose="02040306050405020303" pitchFamily="18" charset="0"/>
              </a:rPr>
              <a:t>Cinque Terre</a:t>
            </a:r>
          </a:p>
        </p:txBody>
      </p:sp>
      <p:pic>
        <p:nvPicPr>
          <p:cNvPr id="10" name="Immagine 9">
            <a:extLst>
              <a:ext uri="{FF2B5EF4-FFF2-40B4-BE49-F238E27FC236}">
                <a16:creationId xmlns:a16="http://schemas.microsoft.com/office/drawing/2014/main" id="{89803304-0B07-46B1-8B96-A47392FDFFCB}"/>
              </a:ext>
            </a:extLst>
          </p:cNvPr>
          <p:cNvPicPr>
            <a:picLocks noChangeAspect="1"/>
          </p:cNvPicPr>
          <p:nvPr/>
        </p:nvPicPr>
        <p:blipFill>
          <a:blip r:embed="rId3"/>
          <a:stretch>
            <a:fillRect/>
          </a:stretch>
        </p:blipFill>
        <p:spPr>
          <a:xfrm>
            <a:off x="478278" y="3014016"/>
            <a:ext cx="2528886" cy="1886598"/>
          </a:xfrm>
          <a:prstGeom prst="rect">
            <a:avLst/>
          </a:prstGeom>
          <a:ln>
            <a:noFill/>
          </a:ln>
          <a:effectLst>
            <a:softEdge rad="112500"/>
          </a:effectLst>
        </p:spPr>
      </p:pic>
      <p:pic>
        <p:nvPicPr>
          <p:cNvPr id="11" name="Immagine 10">
            <a:extLst>
              <a:ext uri="{FF2B5EF4-FFF2-40B4-BE49-F238E27FC236}">
                <a16:creationId xmlns:a16="http://schemas.microsoft.com/office/drawing/2014/main" id="{E644C8B8-5E56-4503-8D01-E4F0620123BA}"/>
              </a:ext>
            </a:extLst>
          </p:cNvPr>
          <p:cNvPicPr>
            <a:picLocks noChangeAspect="1"/>
          </p:cNvPicPr>
          <p:nvPr/>
        </p:nvPicPr>
        <p:blipFill>
          <a:blip r:embed="rId4"/>
          <a:stretch>
            <a:fillRect/>
          </a:stretch>
        </p:blipFill>
        <p:spPr>
          <a:xfrm>
            <a:off x="2893262" y="3008489"/>
            <a:ext cx="2750696" cy="1886598"/>
          </a:xfrm>
          <a:prstGeom prst="rect">
            <a:avLst/>
          </a:prstGeom>
          <a:ln>
            <a:noFill/>
          </a:ln>
          <a:effectLst>
            <a:softEdge rad="112500"/>
          </a:effectLst>
        </p:spPr>
      </p:pic>
      <p:pic>
        <p:nvPicPr>
          <p:cNvPr id="12" name="Immagine 11">
            <a:extLst>
              <a:ext uri="{FF2B5EF4-FFF2-40B4-BE49-F238E27FC236}">
                <a16:creationId xmlns:a16="http://schemas.microsoft.com/office/drawing/2014/main" id="{C64340E1-2235-468A-B513-F893981C4CAC}"/>
              </a:ext>
            </a:extLst>
          </p:cNvPr>
          <p:cNvPicPr>
            <a:picLocks noChangeAspect="1"/>
          </p:cNvPicPr>
          <p:nvPr/>
        </p:nvPicPr>
        <p:blipFill>
          <a:blip r:embed="rId5"/>
          <a:stretch>
            <a:fillRect/>
          </a:stretch>
        </p:blipFill>
        <p:spPr>
          <a:xfrm>
            <a:off x="5572036" y="3008488"/>
            <a:ext cx="2666735" cy="1886599"/>
          </a:xfrm>
          <a:prstGeom prst="rect">
            <a:avLst/>
          </a:prstGeom>
          <a:ln>
            <a:noFill/>
          </a:ln>
          <a:effectLst>
            <a:softEdge rad="112500"/>
          </a:effectLst>
        </p:spPr>
      </p:pic>
      <p:pic>
        <p:nvPicPr>
          <p:cNvPr id="13" name="Immagine 12">
            <a:extLst>
              <a:ext uri="{FF2B5EF4-FFF2-40B4-BE49-F238E27FC236}">
                <a16:creationId xmlns:a16="http://schemas.microsoft.com/office/drawing/2014/main" id="{51D6F3F4-6E10-4848-A5AC-45E63495CB3F}"/>
              </a:ext>
            </a:extLst>
          </p:cNvPr>
          <p:cNvPicPr>
            <a:picLocks noChangeAspect="1"/>
          </p:cNvPicPr>
          <p:nvPr/>
        </p:nvPicPr>
        <p:blipFill>
          <a:blip r:embed="rId6"/>
          <a:stretch>
            <a:fillRect/>
          </a:stretch>
        </p:blipFill>
        <p:spPr>
          <a:xfrm>
            <a:off x="1693433" y="4825876"/>
            <a:ext cx="2528886" cy="1638948"/>
          </a:xfrm>
          <a:prstGeom prst="rect">
            <a:avLst/>
          </a:prstGeom>
          <a:ln>
            <a:noFill/>
          </a:ln>
          <a:effectLst>
            <a:softEdge rad="112500"/>
          </a:effectLst>
        </p:spPr>
      </p:pic>
      <p:pic>
        <p:nvPicPr>
          <p:cNvPr id="14" name="Immagine 13">
            <a:extLst>
              <a:ext uri="{FF2B5EF4-FFF2-40B4-BE49-F238E27FC236}">
                <a16:creationId xmlns:a16="http://schemas.microsoft.com/office/drawing/2014/main" id="{19DD1750-E501-4625-B4C5-8E78C84D5539}"/>
              </a:ext>
            </a:extLst>
          </p:cNvPr>
          <p:cNvPicPr>
            <a:picLocks noChangeAspect="1"/>
          </p:cNvPicPr>
          <p:nvPr/>
        </p:nvPicPr>
        <p:blipFill>
          <a:blip r:embed="rId7"/>
          <a:stretch>
            <a:fillRect/>
          </a:stretch>
        </p:blipFill>
        <p:spPr>
          <a:xfrm>
            <a:off x="4153164" y="4767877"/>
            <a:ext cx="2666735" cy="1638948"/>
          </a:xfrm>
          <a:prstGeom prst="rect">
            <a:avLst/>
          </a:prstGeom>
          <a:ln>
            <a:noFill/>
          </a:ln>
          <a:effectLst>
            <a:softEdge rad="112500"/>
          </a:effectLst>
        </p:spPr>
      </p:pic>
      <p:sp>
        <p:nvSpPr>
          <p:cNvPr id="15" name="Rettangolo 14">
            <a:extLst>
              <a:ext uri="{FF2B5EF4-FFF2-40B4-BE49-F238E27FC236}">
                <a16:creationId xmlns:a16="http://schemas.microsoft.com/office/drawing/2014/main" id="{DF226CE6-D243-4703-AC47-6BF82FD547E2}"/>
              </a:ext>
            </a:extLst>
          </p:cNvPr>
          <p:cNvSpPr/>
          <p:nvPr/>
        </p:nvSpPr>
        <p:spPr>
          <a:xfrm>
            <a:off x="8508555" y="3117716"/>
            <a:ext cx="6096000" cy="3416320"/>
          </a:xfrm>
          <a:prstGeom prst="rect">
            <a:avLst/>
          </a:prstGeom>
        </p:spPr>
        <p:txBody>
          <a:bodyPr>
            <a:spAutoFit/>
          </a:bodyPr>
          <a:lstStyle/>
          <a:p>
            <a:r>
              <a:rPr lang="it-IT" sz="2400" dirty="0">
                <a:latin typeface="Georgia Pro Cond Light" panose="02040306050405020303" pitchFamily="18" charset="0"/>
              </a:rPr>
              <a:t>«La riviera ligure orientale </a:t>
            </a:r>
          </a:p>
          <a:p>
            <a:r>
              <a:rPr lang="it-IT" sz="2400" dirty="0">
                <a:latin typeface="Georgia Pro Cond Light" panose="02040306050405020303" pitchFamily="18" charset="0"/>
              </a:rPr>
              <a:t>delle Cinque Terre è un </a:t>
            </a:r>
          </a:p>
          <a:p>
            <a:r>
              <a:rPr lang="it-IT" sz="2400" dirty="0">
                <a:latin typeface="Georgia Pro Cond Light" panose="02040306050405020303" pitchFamily="18" charset="0"/>
              </a:rPr>
              <a:t>paesaggio culturale di valore </a:t>
            </a:r>
          </a:p>
          <a:p>
            <a:r>
              <a:rPr lang="it-IT" sz="2400" dirty="0">
                <a:latin typeface="Georgia Pro Cond Light" panose="02040306050405020303" pitchFamily="18" charset="0"/>
              </a:rPr>
              <a:t>eccezionale che rappresenta </a:t>
            </a:r>
          </a:p>
          <a:p>
            <a:r>
              <a:rPr lang="it-IT" sz="2400" dirty="0">
                <a:latin typeface="Georgia Pro Cond Light" panose="02040306050405020303" pitchFamily="18" charset="0"/>
              </a:rPr>
              <a:t>l'armoniosa interazione </a:t>
            </a:r>
          </a:p>
          <a:p>
            <a:r>
              <a:rPr lang="it-IT" sz="2400" dirty="0">
                <a:latin typeface="Georgia Pro Cond Light" panose="02040306050405020303" pitchFamily="18" charset="0"/>
              </a:rPr>
              <a:t>stabilitasi tra l'uomo e la </a:t>
            </a:r>
          </a:p>
          <a:p>
            <a:r>
              <a:rPr lang="it-IT" sz="2400" dirty="0">
                <a:latin typeface="Georgia Pro Cond Light" panose="02040306050405020303" pitchFamily="18" charset="0"/>
              </a:rPr>
              <a:t>natura per realizzare un</a:t>
            </a:r>
          </a:p>
          <a:p>
            <a:r>
              <a:rPr lang="it-IT" sz="2400" dirty="0">
                <a:latin typeface="Georgia Pro Cond Light" panose="02040306050405020303" pitchFamily="18" charset="0"/>
              </a:rPr>
              <a:t>paesaggio di qualità </a:t>
            </a:r>
          </a:p>
          <a:p>
            <a:r>
              <a:rPr lang="it-IT" sz="2400" dirty="0">
                <a:latin typeface="Georgia Pro Cond Light" panose="02040306050405020303" pitchFamily="18" charset="0"/>
              </a:rPr>
              <a:t>eccezionale».</a:t>
            </a:r>
          </a:p>
        </p:txBody>
      </p:sp>
    </p:spTree>
    <p:extLst>
      <p:ext uri="{BB962C8B-B14F-4D97-AF65-F5344CB8AC3E}">
        <p14:creationId xmlns:p14="http://schemas.microsoft.com/office/powerpoint/2010/main" val="177364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FFE650-B283-46D8-A608-22AD99F89DED}"/>
              </a:ext>
            </a:extLst>
          </p:cNvPr>
          <p:cNvSpPr>
            <a:spLocks noGrp="1"/>
          </p:cNvSpPr>
          <p:nvPr>
            <p:ph type="title"/>
          </p:nvPr>
        </p:nvSpPr>
        <p:spPr>
          <a:xfrm>
            <a:off x="467140" y="260625"/>
            <a:ext cx="2978426" cy="840823"/>
          </a:xfrm>
        </p:spPr>
        <p:txBody>
          <a:bodyPr>
            <a:normAutofit/>
          </a:bodyPr>
          <a:lstStyle/>
          <a:p>
            <a:r>
              <a:rPr lang="it-IT" sz="3600" b="1" dirty="0">
                <a:latin typeface="Georgia Pro Cond Light" panose="02040306050405020303" pitchFamily="18" charset="0"/>
              </a:rPr>
              <a:t>LOMBARDIA</a:t>
            </a:r>
          </a:p>
        </p:txBody>
      </p:sp>
      <p:sp>
        <p:nvSpPr>
          <p:cNvPr id="3" name="Segnaposto contenuto 2">
            <a:extLst>
              <a:ext uri="{FF2B5EF4-FFF2-40B4-BE49-F238E27FC236}">
                <a16:creationId xmlns:a16="http://schemas.microsoft.com/office/drawing/2014/main" id="{7540B850-D0E0-4320-9EB2-933BCE0F64C6}"/>
              </a:ext>
            </a:extLst>
          </p:cNvPr>
          <p:cNvSpPr>
            <a:spLocks noGrp="1"/>
          </p:cNvSpPr>
          <p:nvPr>
            <p:ph idx="1"/>
          </p:nvPr>
        </p:nvSpPr>
        <p:spPr>
          <a:xfrm>
            <a:off x="467140" y="1008000"/>
            <a:ext cx="10515600" cy="1699453"/>
          </a:xfrm>
        </p:spPr>
        <p:txBody>
          <a:bodyPr>
            <a:normAutofit/>
          </a:bodyPr>
          <a:lstStyle/>
          <a:p>
            <a:pPr marL="0" indent="0">
              <a:buNone/>
            </a:pPr>
            <a:r>
              <a:rPr lang="it-IT" sz="2400" dirty="0">
                <a:latin typeface="Georgia Pro Cond Light" panose="02040306050405020303" pitchFamily="18" charset="0"/>
              </a:rPr>
              <a:t>Prima in Italia per popolazione, è una regione dai paesaggi molto vari. A nord è delimitata dalle Alpi e dalle Prealpi, mentre nella parte sud vi è la Pianura Padana. La Lombardia ospita alcuni dei laghi più grandi d’Italia quali il Lago di Garda, il Lago Maggiore e il Lago di Como.</a:t>
            </a:r>
          </a:p>
        </p:txBody>
      </p:sp>
      <p:pic>
        <p:nvPicPr>
          <p:cNvPr id="4" name="Immagine 3">
            <a:extLst>
              <a:ext uri="{FF2B5EF4-FFF2-40B4-BE49-F238E27FC236}">
                <a16:creationId xmlns:a16="http://schemas.microsoft.com/office/drawing/2014/main" id="{8A0CADC4-374A-409F-A959-00EE8DC50DAD}"/>
              </a:ext>
            </a:extLst>
          </p:cNvPr>
          <p:cNvPicPr>
            <a:picLocks noChangeAspect="1"/>
          </p:cNvPicPr>
          <p:nvPr/>
        </p:nvPicPr>
        <p:blipFill>
          <a:blip r:embed="rId2"/>
          <a:stretch>
            <a:fillRect/>
          </a:stretch>
        </p:blipFill>
        <p:spPr>
          <a:xfrm>
            <a:off x="10737585" y="0"/>
            <a:ext cx="1454415" cy="1825625"/>
          </a:xfrm>
          <a:prstGeom prst="rect">
            <a:avLst/>
          </a:prstGeom>
          <a:effectLst>
            <a:softEdge rad="165100"/>
          </a:effectLst>
        </p:spPr>
      </p:pic>
      <p:pic>
        <p:nvPicPr>
          <p:cNvPr id="5" name="Immagine 4">
            <a:extLst>
              <a:ext uri="{FF2B5EF4-FFF2-40B4-BE49-F238E27FC236}">
                <a16:creationId xmlns:a16="http://schemas.microsoft.com/office/drawing/2014/main" id="{A4380D62-0A65-43EE-AB18-4BF1CCFF2D08}"/>
              </a:ext>
            </a:extLst>
          </p:cNvPr>
          <p:cNvPicPr>
            <a:picLocks noChangeAspect="1"/>
          </p:cNvPicPr>
          <p:nvPr/>
        </p:nvPicPr>
        <p:blipFill>
          <a:blip r:embed="rId3"/>
          <a:stretch>
            <a:fillRect/>
          </a:stretch>
        </p:blipFill>
        <p:spPr>
          <a:xfrm>
            <a:off x="4291775" y="3987692"/>
            <a:ext cx="2866330" cy="1888850"/>
          </a:xfrm>
          <a:prstGeom prst="rect">
            <a:avLst/>
          </a:prstGeom>
          <a:ln>
            <a:noFill/>
          </a:ln>
          <a:effectLst>
            <a:softEdge rad="112500"/>
          </a:effectLst>
        </p:spPr>
      </p:pic>
      <p:pic>
        <p:nvPicPr>
          <p:cNvPr id="6" name="Immagine 5">
            <a:extLst>
              <a:ext uri="{FF2B5EF4-FFF2-40B4-BE49-F238E27FC236}">
                <a16:creationId xmlns:a16="http://schemas.microsoft.com/office/drawing/2014/main" id="{87ADEF21-D35D-439E-B5CD-A6965BBF7A3D}"/>
              </a:ext>
            </a:extLst>
          </p:cNvPr>
          <p:cNvPicPr>
            <a:picLocks noChangeAspect="1"/>
          </p:cNvPicPr>
          <p:nvPr/>
        </p:nvPicPr>
        <p:blipFill>
          <a:blip r:embed="rId4"/>
          <a:stretch>
            <a:fillRect/>
          </a:stretch>
        </p:blipFill>
        <p:spPr>
          <a:xfrm>
            <a:off x="2109786" y="4840506"/>
            <a:ext cx="2352983" cy="1762466"/>
          </a:xfrm>
          <a:prstGeom prst="rect">
            <a:avLst/>
          </a:prstGeom>
          <a:ln>
            <a:noFill/>
          </a:ln>
          <a:effectLst>
            <a:softEdge rad="112500"/>
          </a:effectLst>
        </p:spPr>
      </p:pic>
      <p:sp>
        <p:nvSpPr>
          <p:cNvPr id="7" name="CasellaDiTesto 6">
            <a:extLst>
              <a:ext uri="{FF2B5EF4-FFF2-40B4-BE49-F238E27FC236}">
                <a16:creationId xmlns:a16="http://schemas.microsoft.com/office/drawing/2014/main" id="{161C09E1-9CCA-4164-8F5F-FA3E757B0035}"/>
              </a:ext>
            </a:extLst>
          </p:cNvPr>
          <p:cNvSpPr txBox="1"/>
          <p:nvPr/>
        </p:nvSpPr>
        <p:spPr>
          <a:xfrm>
            <a:off x="4538663" y="2460128"/>
            <a:ext cx="3114674" cy="646331"/>
          </a:xfrm>
          <a:prstGeom prst="rect">
            <a:avLst/>
          </a:prstGeom>
          <a:noFill/>
        </p:spPr>
        <p:txBody>
          <a:bodyPr wrap="square" rtlCol="0">
            <a:spAutoFit/>
          </a:bodyPr>
          <a:lstStyle/>
          <a:p>
            <a:r>
              <a:rPr lang="it-IT" sz="3600" b="1" i="1" dirty="0">
                <a:latin typeface="Georgia Pro Cond Light" panose="02040306050405020303" pitchFamily="18" charset="0"/>
              </a:rPr>
              <a:t>Lago Maggiore</a:t>
            </a:r>
          </a:p>
        </p:txBody>
      </p:sp>
      <p:pic>
        <p:nvPicPr>
          <p:cNvPr id="8" name="Immagine 7">
            <a:extLst>
              <a:ext uri="{FF2B5EF4-FFF2-40B4-BE49-F238E27FC236}">
                <a16:creationId xmlns:a16="http://schemas.microsoft.com/office/drawing/2014/main" id="{ED1D0BF4-2509-4D02-B510-0FB0DE6E73EB}"/>
              </a:ext>
            </a:extLst>
          </p:cNvPr>
          <p:cNvPicPr>
            <a:picLocks noChangeAspect="1"/>
          </p:cNvPicPr>
          <p:nvPr/>
        </p:nvPicPr>
        <p:blipFill>
          <a:blip r:embed="rId5"/>
          <a:stretch>
            <a:fillRect/>
          </a:stretch>
        </p:blipFill>
        <p:spPr>
          <a:xfrm>
            <a:off x="654604" y="3106459"/>
            <a:ext cx="3808165" cy="1888850"/>
          </a:xfrm>
          <a:prstGeom prst="rect">
            <a:avLst/>
          </a:prstGeom>
          <a:ln>
            <a:noFill/>
          </a:ln>
          <a:effectLst>
            <a:softEdge rad="112500"/>
          </a:effectLst>
        </p:spPr>
      </p:pic>
      <p:sp>
        <p:nvSpPr>
          <p:cNvPr id="9" name="CasellaDiTesto 8">
            <a:extLst>
              <a:ext uri="{FF2B5EF4-FFF2-40B4-BE49-F238E27FC236}">
                <a16:creationId xmlns:a16="http://schemas.microsoft.com/office/drawing/2014/main" id="{470336A7-45B7-4681-965D-9FE02CDD3A45}"/>
              </a:ext>
            </a:extLst>
          </p:cNvPr>
          <p:cNvSpPr txBox="1"/>
          <p:nvPr/>
        </p:nvSpPr>
        <p:spPr>
          <a:xfrm>
            <a:off x="7757313" y="3106459"/>
            <a:ext cx="3771622" cy="3416320"/>
          </a:xfrm>
          <a:prstGeom prst="rect">
            <a:avLst/>
          </a:prstGeom>
          <a:noFill/>
        </p:spPr>
        <p:txBody>
          <a:bodyPr wrap="square" rtlCol="0">
            <a:spAutoFit/>
          </a:bodyPr>
          <a:lstStyle/>
          <a:p>
            <a:r>
              <a:rPr lang="it-IT" sz="2400" dirty="0">
                <a:latin typeface="Georgia Pro Cond Light" panose="02040306050405020303" pitchFamily="18" charset="0"/>
              </a:rPr>
              <a:t>«Maggiore» poiché tra i più estesi della zona, è uno dei laghi più suggestivi d’Italia che ha incantato artisti e scrittori. Le 11 isole che lo caratterizzano lo hanno reso in passato il luogo prediletto dalla nobiltà lombarda per la villeggiatura.</a:t>
            </a:r>
          </a:p>
        </p:txBody>
      </p:sp>
    </p:spTree>
    <p:extLst>
      <p:ext uri="{BB962C8B-B14F-4D97-AF65-F5344CB8AC3E}">
        <p14:creationId xmlns:p14="http://schemas.microsoft.com/office/powerpoint/2010/main" val="102002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865383-E302-4DCC-9A79-D11FBACFC558}"/>
              </a:ext>
            </a:extLst>
          </p:cNvPr>
          <p:cNvSpPr>
            <a:spLocks noGrp="1"/>
          </p:cNvSpPr>
          <p:nvPr>
            <p:ph type="title"/>
          </p:nvPr>
        </p:nvSpPr>
        <p:spPr>
          <a:xfrm>
            <a:off x="288980" y="164916"/>
            <a:ext cx="10515600" cy="1325563"/>
          </a:xfrm>
        </p:spPr>
        <p:txBody>
          <a:bodyPr>
            <a:normAutofit/>
          </a:bodyPr>
          <a:lstStyle/>
          <a:p>
            <a:r>
              <a:rPr lang="it-IT" sz="3600" b="1" dirty="0">
                <a:latin typeface="Georgia Pro Cond Light" panose="02040306050405020303" pitchFamily="18" charset="0"/>
              </a:rPr>
              <a:t>TRENTINO - ALTO ADIGE</a:t>
            </a:r>
          </a:p>
        </p:txBody>
      </p:sp>
      <p:sp>
        <p:nvSpPr>
          <p:cNvPr id="3" name="Segnaposto contenuto 2">
            <a:extLst>
              <a:ext uri="{FF2B5EF4-FFF2-40B4-BE49-F238E27FC236}">
                <a16:creationId xmlns:a16="http://schemas.microsoft.com/office/drawing/2014/main" id="{7A410681-DCFE-4BAA-ADAA-6AEDF21F7BCC}"/>
              </a:ext>
            </a:extLst>
          </p:cNvPr>
          <p:cNvSpPr>
            <a:spLocks noGrp="1"/>
          </p:cNvSpPr>
          <p:nvPr>
            <p:ph idx="1"/>
          </p:nvPr>
        </p:nvSpPr>
        <p:spPr>
          <a:xfrm>
            <a:off x="288980" y="982072"/>
            <a:ext cx="10104783" cy="1603375"/>
          </a:xfrm>
        </p:spPr>
        <p:txBody>
          <a:bodyPr>
            <a:noAutofit/>
          </a:bodyPr>
          <a:lstStyle/>
          <a:p>
            <a:pPr marL="0" indent="0">
              <a:buNone/>
            </a:pPr>
            <a:r>
              <a:rPr lang="it-IT" sz="2400" dirty="0">
                <a:latin typeface="Georgia Pro Cond Light" panose="02040306050405020303" pitchFamily="18" charset="0"/>
              </a:rPr>
              <a:t>Al confine con la Svizzera e l’Austria, è una regione dal territorio montuoso. Comprende infatti una sezione delle Alpi e parte delle Dolomiti. Storicamente la parte nord (provincia di Bolzano) corrisponde all’Alto Adige, mentre la parte sud (provincia di Trento) si identifica con il Trentino.</a:t>
            </a:r>
          </a:p>
        </p:txBody>
      </p:sp>
      <p:sp>
        <p:nvSpPr>
          <p:cNvPr id="4" name="CasellaDiTesto 3">
            <a:extLst>
              <a:ext uri="{FF2B5EF4-FFF2-40B4-BE49-F238E27FC236}">
                <a16:creationId xmlns:a16="http://schemas.microsoft.com/office/drawing/2014/main" id="{A2341D3E-14E2-48F3-B57E-321D53C9590C}"/>
              </a:ext>
            </a:extLst>
          </p:cNvPr>
          <p:cNvSpPr txBox="1"/>
          <p:nvPr/>
        </p:nvSpPr>
        <p:spPr>
          <a:xfrm>
            <a:off x="4068417" y="2633870"/>
            <a:ext cx="4055165" cy="646331"/>
          </a:xfrm>
          <a:prstGeom prst="rect">
            <a:avLst/>
          </a:prstGeom>
          <a:noFill/>
        </p:spPr>
        <p:txBody>
          <a:bodyPr wrap="square" rtlCol="0">
            <a:spAutoFit/>
          </a:bodyPr>
          <a:lstStyle/>
          <a:p>
            <a:r>
              <a:rPr lang="it-IT" sz="3600" b="1" i="1" dirty="0">
                <a:latin typeface="Georgia Pro Cond Light" panose="02040306050405020303" pitchFamily="18" charset="0"/>
              </a:rPr>
              <a:t>Castelli del Trentino</a:t>
            </a:r>
          </a:p>
        </p:txBody>
      </p:sp>
      <p:sp>
        <p:nvSpPr>
          <p:cNvPr id="5" name="CasellaDiTesto 4">
            <a:extLst>
              <a:ext uri="{FF2B5EF4-FFF2-40B4-BE49-F238E27FC236}">
                <a16:creationId xmlns:a16="http://schemas.microsoft.com/office/drawing/2014/main" id="{EFAE64AE-65BD-4C11-A04B-6BA25530A9BC}"/>
              </a:ext>
            </a:extLst>
          </p:cNvPr>
          <p:cNvSpPr txBox="1"/>
          <p:nvPr/>
        </p:nvSpPr>
        <p:spPr>
          <a:xfrm>
            <a:off x="7471120" y="3350826"/>
            <a:ext cx="4359965" cy="3416320"/>
          </a:xfrm>
          <a:prstGeom prst="rect">
            <a:avLst/>
          </a:prstGeom>
          <a:noFill/>
        </p:spPr>
        <p:txBody>
          <a:bodyPr wrap="square" rtlCol="0">
            <a:spAutoFit/>
          </a:bodyPr>
          <a:lstStyle/>
          <a:p>
            <a:r>
              <a:rPr lang="it-IT" sz="2400" dirty="0">
                <a:latin typeface="Georgia Pro Cond Light" panose="02040306050405020303" pitchFamily="18" charset="0"/>
              </a:rPr>
              <a:t>Terra di collegamento tra Italia e Mitteleuropa, il Trentino ospita oltre 800 castelli. Si pensa siano stati edificati in epoca medievali come forti militari. Con la fine delle guerre, si trasformeranno nel Cinquecento in lussuose residenze dedicate alla villeggiatura della nobiltà.</a:t>
            </a:r>
          </a:p>
        </p:txBody>
      </p:sp>
      <p:pic>
        <p:nvPicPr>
          <p:cNvPr id="7" name="Immagine 6">
            <a:extLst>
              <a:ext uri="{FF2B5EF4-FFF2-40B4-BE49-F238E27FC236}">
                <a16:creationId xmlns:a16="http://schemas.microsoft.com/office/drawing/2014/main" id="{41DFB1E7-3295-42C6-9E6A-D1427B7F7740}"/>
              </a:ext>
            </a:extLst>
          </p:cNvPr>
          <p:cNvPicPr>
            <a:picLocks noChangeAspect="1"/>
          </p:cNvPicPr>
          <p:nvPr/>
        </p:nvPicPr>
        <p:blipFill>
          <a:blip r:embed="rId2"/>
          <a:stretch>
            <a:fillRect/>
          </a:stretch>
        </p:blipFill>
        <p:spPr>
          <a:xfrm>
            <a:off x="3694520" y="3434575"/>
            <a:ext cx="3440300" cy="2580225"/>
          </a:xfrm>
          <a:prstGeom prst="rect">
            <a:avLst/>
          </a:prstGeom>
          <a:ln>
            <a:noFill/>
          </a:ln>
          <a:effectLst>
            <a:softEdge rad="112500"/>
          </a:effectLst>
        </p:spPr>
      </p:pic>
      <p:pic>
        <p:nvPicPr>
          <p:cNvPr id="8" name="Immagine 7">
            <a:extLst>
              <a:ext uri="{FF2B5EF4-FFF2-40B4-BE49-F238E27FC236}">
                <a16:creationId xmlns:a16="http://schemas.microsoft.com/office/drawing/2014/main" id="{59A682AF-52CA-426A-8425-D2B6E97A6773}"/>
              </a:ext>
            </a:extLst>
          </p:cNvPr>
          <p:cNvPicPr>
            <a:picLocks noChangeAspect="1"/>
          </p:cNvPicPr>
          <p:nvPr/>
        </p:nvPicPr>
        <p:blipFill>
          <a:blip r:embed="rId3"/>
          <a:stretch>
            <a:fillRect/>
          </a:stretch>
        </p:blipFill>
        <p:spPr>
          <a:xfrm>
            <a:off x="288980" y="4078357"/>
            <a:ext cx="3591070" cy="2580225"/>
          </a:xfrm>
          <a:prstGeom prst="rect">
            <a:avLst/>
          </a:prstGeom>
          <a:ln>
            <a:noFill/>
          </a:ln>
          <a:effectLst>
            <a:softEdge rad="112500"/>
          </a:effectLst>
        </p:spPr>
      </p:pic>
      <p:sp>
        <p:nvSpPr>
          <p:cNvPr id="9" name="CasellaDiTesto 8">
            <a:extLst>
              <a:ext uri="{FF2B5EF4-FFF2-40B4-BE49-F238E27FC236}">
                <a16:creationId xmlns:a16="http://schemas.microsoft.com/office/drawing/2014/main" id="{84EE7207-F4DF-4DAC-B294-504C5AA8B3D2}"/>
              </a:ext>
            </a:extLst>
          </p:cNvPr>
          <p:cNvSpPr txBox="1"/>
          <p:nvPr/>
        </p:nvSpPr>
        <p:spPr>
          <a:xfrm>
            <a:off x="206637" y="3709025"/>
            <a:ext cx="2374707" cy="369332"/>
          </a:xfrm>
          <a:prstGeom prst="rect">
            <a:avLst/>
          </a:prstGeom>
          <a:noFill/>
        </p:spPr>
        <p:txBody>
          <a:bodyPr wrap="square" rtlCol="0">
            <a:spAutoFit/>
          </a:bodyPr>
          <a:lstStyle/>
          <a:p>
            <a:r>
              <a:rPr lang="it-IT" dirty="0">
                <a:latin typeface="Georgia Pro Cond Light" panose="02040306050405020303" pitchFamily="18" charset="0"/>
              </a:rPr>
              <a:t>Castel Beseno</a:t>
            </a:r>
          </a:p>
        </p:txBody>
      </p:sp>
      <p:sp>
        <p:nvSpPr>
          <p:cNvPr id="10" name="CasellaDiTesto 9">
            <a:extLst>
              <a:ext uri="{FF2B5EF4-FFF2-40B4-BE49-F238E27FC236}">
                <a16:creationId xmlns:a16="http://schemas.microsoft.com/office/drawing/2014/main" id="{E11F3D72-3540-4329-A0A6-5E1FFD0F1580}"/>
              </a:ext>
            </a:extLst>
          </p:cNvPr>
          <p:cNvSpPr txBox="1"/>
          <p:nvPr/>
        </p:nvSpPr>
        <p:spPr>
          <a:xfrm>
            <a:off x="3880050" y="5984508"/>
            <a:ext cx="2027583" cy="369332"/>
          </a:xfrm>
          <a:prstGeom prst="rect">
            <a:avLst/>
          </a:prstGeom>
          <a:noFill/>
        </p:spPr>
        <p:txBody>
          <a:bodyPr wrap="square" rtlCol="0">
            <a:spAutoFit/>
          </a:bodyPr>
          <a:lstStyle/>
          <a:p>
            <a:r>
              <a:rPr lang="it-IT" dirty="0">
                <a:latin typeface="Georgia Pro Cond Light" panose="02040306050405020303" pitchFamily="18" charset="0"/>
              </a:rPr>
              <a:t>Castel Pietra</a:t>
            </a:r>
          </a:p>
        </p:txBody>
      </p:sp>
      <p:pic>
        <p:nvPicPr>
          <p:cNvPr id="11" name="Immagine 10">
            <a:extLst>
              <a:ext uri="{FF2B5EF4-FFF2-40B4-BE49-F238E27FC236}">
                <a16:creationId xmlns:a16="http://schemas.microsoft.com/office/drawing/2014/main" id="{C3E2FF66-96AB-48FB-8903-021C336AF98A}"/>
              </a:ext>
            </a:extLst>
          </p:cNvPr>
          <p:cNvPicPr>
            <a:picLocks noChangeAspect="1"/>
          </p:cNvPicPr>
          <p:nvPr/>
        </p:nvPicPr>
        <p:blipFill>
          <a:blip r:embed="rId4"/>
          <a:stretch>
            <a:fillRect/>
          </a:stretch>
        </p:blipFill>
        <p:spPr>
          <a:xfrm>
            <a:off x="10643997" y="0"/>
            <a:ext cx="1548003" cy="1943100"/>
          </a:xfrm>
          <a:prstGeom prst="rect">
            <a:avLst/>
          </a:prstGeom>
          <a:effectLst>
            <a:softEdge rad="127000"/>
          </a:effectLst>
        </p:spPr>
      </p:pic>
    </p:spTree>
    <p:extLst>
      <p:ext uri="{BB962C8B-B14F-4D97-AF65-F5344CB8AC3E}">
        <p14:creationId xmlns:p14="http://schemas.microsoft.com/office/powerpoint/2010/main" val="279289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5AAA46-8C9E-4EE5-9192-2CFEE72C4419}"/>
              </a:ext>
            </a:extLst>
          </p:cNvPr>
          <p:cNvSpPr>
            <a:spLocks noGrp="1"/>
          </p:cNvSpPr>
          <p:nvPr>
            <p:ph type="title"/>
          </p:nvPr>
        </p:nvSpPr>
        <p:spPr>
          <a:xfrm>
            <a:off x="442411" y="236991"/>
            <a:ext cx="2064026" cy="893832"/>
          </a:xfrm>
        </p:spPr>
        <p:txBody>
          <a:bodyPr>
            <a:normAutofit/>
          </a:bodyPr>
          <a:lstStyle/>
          <a:p>
            <a:r>
              <a:rPr lang="it-IT" sz="3600" b="1" dirty="0">
                <a:latin typeface="Georgia Pro Cond Light" panose="02040306050405020303" pitchFamily="18" charset="0"/>
              </a:rPr>
              <a:t>VENETO</a:t>
            </a:r>
          </a:p>
        </p:txBody>
      </p:sp>
      <p:sp>
        <p:nvSpPr>
          <p:cNvPr id="3" name="Segnaposto contenuto 2">
            <a:extLst>
              <a:ext uri="{FF2B5EF4-FFF2-40B4-BE49-F238E27FC236}">
                <a16:creationId xmlns:a16="http://schemas.microsoft.com/office/drawing/2014/main" id="{40505874-6DC7-4C01-B520-C55AD57E95C7}"/>
              </a:ext>
            </a:extLst>
          </p:cNvPr>
          <p:cNvSpPr>
            <a:spLocks noGrp="1"/>
          </p:cNvSpPr>
          <p:nvPr>
            <p:ph idx="1"/>
          </p:nvPr>
        </p:nvSpPr>
        <p:spPr>
          <a:xfrm>
            <a:off x="442411" y="1006871"/>
            <a:ext cx="9498496" cy="1500671"/>
          </a:xfrm>
        </p:spPr>
        <p:txBody>
          <a:bodyPr>
            <a:normAutofit/>
          </a:bodyPr>
          <a:lstStyle/>
          <a:p>
            <a:pPr marL="0" indent="0">
              <a:buNone/>
            </a:pPr>
            <a:r>
              <a:rPr lang="it-IT" dirty="0">
                <a:latin typeface="Georgia Pro Cond Light" panose="02040306050405020303" pitchFamily="18" charset="0"/>
              </a:rPr>
              <a:t>Il Veneto è una regione dal paesaggio molto vario. A nord troviamo le Alpi e gran parte delle Dolomiti, scendendo la pianura veneto-friulana fino alla fascia costiera che si affaccia sul mare Adriatico.</a:t>
            </a:r>
          </a:p>
        </p:txBody>
      </p:sp>
      <p:pic>
        <p:nvPicPr>
          <p:cNvPr id="4" name="Immagine 3">
            <a:extLst>
              <a:ext uri="{FF2B5EF4-FFF2-40B4-BE49-F238E27FC236}">
                <a16:creationId xmlns:a16="http://schemas.microsoft.com/office/drawing/2014/main" id="{00F20668-7677-4589-AC6E-67018C720BD1}"/>
              </a:ext>
            </a:extLst>
          </p:cNvPr>
          <p:cNvPicPr>
            <a:picLocks noChangeAspect="1"/>
          </p:cNvPicPr>
          <p:nvPr/>
        </p:nvPicPr>
        <p:blipFill>
          <a:blip r:embed="rId2"/>
          <a:stretch>
            <a:fillRect/>
          </a:stretch>
        </p:blipFill>
        <p:spPr>
          <a:xfrm>
            <a:off x="10513822" y="0"/>
            <a:ext cx="1673209" cy="2100262"/>
          </a:xfrm>
          <a:prstGeom prst="rect">
            <a:avLst/>
          </a:prstGeom>
          <a:effectLst>
            <a:softEdge rad="152400"/>
          </a:effectLst>
        </p:spPr>
      </p:pic>
      <p:sp>
        <p:nvSpPr>
          <p:cNvPr id="5" name="CasellaDiTesto 4">
            <a:extLst>
              <a:ext uri="{FF2B5EF4-FFF2-40B4-BE49-F238E27FC236}">
                <a16:creationId xmlns:a16="http://schemas.microsoft.com/office/drawing/2014/main" id="{58104833-7605-417A-BBBA-787D61D1F76D}"/>
              </a:ext>
            </a:extLst>
          </p:cNvPr>
          <p:cNvSpPr txBox="1"/>
          <p:nvPr/>
        </p:nvSpPr>
        <p:spPr>
          <a:xfrm>
            <a:off x="3937552" y="2377952"/>
            <a:ext cx="3595142" cy="707886"/>
          </a:xfrm>
          <a:prstGeom prst="rect">
            <a:avLst/>
          </a:prstGeom>
          <a:noFill/>
        </p:spPr>
        <p:txBody>
          <a:bodyPr wrap="square" rtlCol="0">
            <a:spAutoFit/>
          </a:bodyPr>
          <a:lstStyle/>
          <a:p>
            <a:r>
              <a:rPr lang="it-IT" sz="4000" b="1" i="1" dirty="0">
                <a:latin typeface="Georgia Pro Cond Light" panose="02040306050405020303" pitchFamily="18" charset="0"/>
              </a:rPr>
              <a:t>Laguna Veneta</a:t>
            </a:r>
          </a:p>
        </p:txBody>
      </p:sp>
      <p:pic>
        <p:nvPicPr>
          <p:cNvPr id="6" name="Immagine 5">
            <a:extLst>
              <a:ext uri="{FF2B5EF4-FFF2-40B4-BE49-F238E27FC236}">
                <a16:creationId xmlns:a16="http://schemas.microsoft.com/office/drawing/2014/main" id="{B39F692D-4525-4E02-8026-B7A251162F63}"/>
              </a:ext>
            </a:extLst>
          </p:cNvPr>
          <p:cNvPicPr>
            <a:picLocks noChangeAspect="1"/>
          </p:cNvPicPr>
          <p:nvPr/>
        </p:nvPicPr>
        <p:blipFill>
          <a:blip r:embed="rId3"/>
          <a:stretch>
            <a:fillRect/>
          </a:stretch>
        </p:blipFill>
        <p:spPr>
          <a:xfrm>
            <a:off x="3643884" y="3327540"/>
            <a:ext cx="3095551" cy="2255182"/>
          </a:xfrm>
          <a:prstGeom prst="rect">
            <a:avLst/>
          </a:prstGeom>
          <a:ln>
            <a:noFill/>
          </a:ln>
          <a:effectLst>
            <a:softEdge rad="112500"/>
          </a:effectLst>
        </p:spPr>
      </p:pic>
      <p:pic>
        <p:nvPicPr>
          <p:cNvPr id="7" name="Immagine 6">
            <a:extLst>
              <a:ext uri="{FF2B5EF4-FFF2-40B4-BE49-F238E27FC236}">
                <a16:creationId xmlns:a16="http://schemas.microsoft.com/office/drawing/2014/main" id="{C6F45515-8F19-498C-878F-575B747BDF90}"/>
              </a:ext>
            </a:extLst>
          </p:cNvPr>
          <p:cNvPicPr>
            <a:picLocks noChangeAspect="1"/>
          </p:cNvPicPr>
          <p:nvPr/>
        </p:nvPicPr>
        <p:blipFill>
          <a:blip r:embed="rId4"/>
          <a:stretch>
            <a:fillRect/>
          </a:stretch>
        </p:blipFill>
        <p:spPr>
          <a:xfrm>
            <a:off x="118838" y="4971003"/>
            <a:ext cx="3373410" cy="1823607"/>
          </a:xfrm>
          <a:prstGeom prst="rect">
            <a:avLst/>
          </a:prstGeom>
          <a:ln>
            <a:noFill/>
          </a:ln>
          <a:effectLst>
            <a:softEdge rad="112500"/>
          </a:effectLst>
        </p:spPr>
      </p:pic>
      <p:pic>
        <p:nvPicPr>
          <p:cNvPr id="8" name="Immagine 7">
            <a:extLst>
              <a:ext uri="{FF2B5EF4-FFF2-40B4-BE49-F238E27FC236}">
                <a16:creationId xmlns:a16="http://schemas.microsoft.com/office/drawing/2014/main" id="{1A324455-F8AE-4720-803D-BC38CA175AA2}"/>
              </a:ext>
            </a:extLst>
          </p:cNvPr>
          <p:cNvPicPr>
            <a:picLocks noChangeAspect="1"/>
          </p:cNvPicPr>
          <p:nvPr/>
        </p:nvPicPr>
        <p:blipFill>
          <a:blip r:embed="rId5"/>
          <a:stretch>
            <a:fillRect/>
          </a:stretch>
        </p:blipFill>
        <p:spPr>
          <a:xfrm>
            <a:off x="94374" y="2809469"/>
            <a:ext cx="3380462" cy="2022208"/>
          </a:xfrm>
          <a:prstGeom prst="rect">
            <a:avLst/>
          </a:prstGeom>
          <a:ln>
            <a:noFill/>
          </a:ln>
          <a:effectLst>
            <a:softEdge rad="112500"/>
          </a:effectLst>
        </p:spPr>
      </p:pic>
      <p:sp>
        <p:nvSpPr>
          <p:cNvPr id="9" name="CasellaDiTesto 8">
            <a:extLst>
              <a:ext uri="{FF2B5EF4-FFF2-40B4-BE49-F238E27FC236}">
                <a16:creationId xmlns:a16="http://schemas.microsoft.com/office/drawing/2014/main" id="{4BABE86A-2B59-4735-8D5F-7A782DCF4FDE}"/>
              </a:ext>
            </a:extLst>
          </p:cNvPr>
          <p:cNvSpPr txBox="1"/>
          <p:nvPr/>
        </p:nvSpPr>
        <p:spPr>
          <a:xfrm>
            <a:off x="3427343" y="6367856"/>
            <a:ext cx="1020417" cy="369332"/>
          </a:xfrm>
          <a:prstGeom prst="rect">
            <a:avLst/>
          </a:prstGeom>
          <a:noFill/>
        </p:spPr>
        <p:txBody>
          <a:bodyPr wrap="square" rtlCol="0">
            <a:spAutoFit/>
          </a:bodyPr>
          <a:lstStyle/>
          <a:p>
            <a:r>
              <a:rPr lang="it-IT" dirty="0">
                <a:latin typeface="Georgia Pro Cond Light" panose="02040306050405020303" pitchFamily="18" charset="0"/>
              </a:rPr>
              <a:t>Murano</a:t>
            </a:r>
          </a:p>
        </p:txBody>
      </p:sp>
      <p:sp>
        <p:nvSpPr>
          <p:cNvPr id="10" name="CasellaDiTesto 9">
            <a:extLst>
              <a:ext uri="{FF2B5EF4-FFF2-40B4-BE49-F238E27FC236}">
                <a16:creationId xmlns:a16="http://schemas.microsoft.com/office/drawing/2014/main" id="{490FD761-6A37-43BC-B8E9-45DAFA070777}"/>
              </a:ext>
            </a:extLst>
          </p:cNvPr>
          <p:cNvSpPr txBox="1"/>
          <p:nvPr/>
        </p:nvSpPr>
        <p:spPr>
          <a:xfrm>
            <a:off x="3643884" y="5513474"/>
            <a:ext cx="2807805" cy="369332"/>
          </a:xfrm>
          <a:prstGeom prst="rect">
            <a:avLst/>
          </a:prstGeom>
          <a:noFill/>
        </p:spPr>
        <p:txBody>
          <a:bodyPr wrap="square" rtlCol="0">
            <a:spAutoFit/>
          </a:bodyPr>
          <a:lstStyle/>
          <a:p>
            <a:r>
              <a:rPr lang="it-IT" dirty="0">
                <a:latin typeface="Georgia Pro Cond Light" panose="02040306050405020303" pitchFamily="18" charset="0"/>
              </a:rPr>
              <a:t>Torcello</a:t>
            </a:r>
          </a:p>
        </p:txBody>
      </p:sp>
      <p:sp>
        <p:nvSpPr>
          <p:cNvPr id="11" name="CasellaDiTesto 10">
            <a:extLst>
              <a:ext uri="{FF2B5EF4-FFF2-40B4-BE49-F238E27FC236}">
                <a16:creationId xmlns:a16="http://schemas.microsoft.com/office/drawing/2014/main" id="{9D1622F3-0BC5-4352-BFE8-5240397C1A4B}"/>
              </a:ext>
            </a:extLst>
          </p:cNvPr>
          <p:cNvSpPr txBox="1"/>
          <p:nvPr/>
        </p:nvSpPr>
        <p:spPr>
          <a:xfrm>
            <a:off x="118838" y="4692351"/>
            <a:ext cx="861391" cy="369332"/>
          </a:xfrm>
          <a:prstGeom prst="rect">
            <a:avLst/>
          </a:prstGeom>
          <a:noFill/>
        </p:spPr>
        <p:txBody>
          <a:bodyPr wrap="square" rtlCol="0">
            <a:spAutoFit/>
          </a:bodyPr>
          <a:lstStyle/>
          <a:p>
            <a:r>
              <a:rPr lang="it-IT" dirty="0">
                <a:latin typeface="Georgia Pro Cond Light" panose="02040306050405020303" pitchFamily="18" charset="0"/>
              </a:rPr>
              <a:t>Burano</a:t>
            </a:r>
          </a:p>
        </p:txBody>
      </p:sp>
      <p:sp>
        <p:nvSpPr>
          <p:cNvPr id="12" name="CasellaDiTesto 11">
            <a:extLst>
              <a:ext uri="{FF2B5EF4-FFF2-40B4-BE49-F238E27FC236}">
                <a16:creationId xmlns:a16="http://schemas.microsoft.com/office/drawing/2014/main" id="{BF4A1A09-4EF8-4874-A2A4-E08BF6B5F481}"/>
              </a:ext>
            </a:extLst>
          </p:cNvPr>
          <p:cNvSpPr txBox="1"/>
          <p:nvPr/>
        </p:nvSpPr>
        <p:spPr>
          <a:xfrm>
            <a:off x="7351719" y="2896636"/>
            <a:ext cx="4840281" cy="4247317"/>
          </a:xfrm>
          <a:prstGeom prst="rect">
            <a:avLst/>
          </a:prstGeom>
          <a:noFill/>
        </p:spPr>
        <p:txBody>
          <a:bodyPr wrap="square" rtlCol="0">
            <a:spAutoFit/>
          </a:bodyPr>
          <a:lstStyle/>
          <a:p>
            <a:r>
              <a:rPr lang="it-IT" sz="2800" dirty="0">
                <a:latin typeface="Georgia Pro Cond Light" panose="02040306050405020303" pitchFamily="18" charset="0"/>
              </a:rPr>
              <a:t>La laguna veneta, con le sue 60 isole, è la più estesa del Mar Mediterraneo. In origine le isole ospitavano solo un numero esiguo di pescatori. Nel Medioevo, a seguito delle invasioni dei barbari, parte della popolazione dell’entroterra si trasferì nelle varie isole popolandole.</a:t>
            </a:r>
          </a:p>
          <a:p>
            <a:endParaRPr lang="it-IT" dirty="0"/>
          </a:p>
        </p:txBody>
      </p:sp>
    </p:spTree>
    <p:extLst>
      <p:ext uri="{BB962C8B-B14F-4D97-AF65-F5344CB8AC3E}">
        <p14:creationId xmlns:p14="http://schemas.microsoft.com/office/powerpoint/2010/main" val="72672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D7F88F-5D1B-49DD-8E59-7244D3056C69}"/>
              </a:ext>
            </a:extLst>
          </p:cNvPr>
          <p:cNvSpPr>
            <a:spLocks noGrp="1"/>
          </p:cNvSpPr>
          <p:nvPr>
            <p:ph type="title"/>
          </p:nvPr>
        </p:nvSpPr>
        <p:spPr>
          <a:xfrm>
            <a:off x="429038" y="120057"/>
            <a:ext cx="5377070" cy="1325563"/>
          </a:xfrm>
        </p:spPr>
        <p:txBody>
          <a:bodyPr>
            <a:normAutofit/>
          </a:bodyPr>
          <a:lstStyle/>
          <a:p>
            <a:r>
              <a:rPr lang="it-IT" sz="3600" b="1" dirty="0">
                <a:latin typeface="Georgia Pro Cond Light" panose="02040306050405020303" pitchFamily="18" charset="0"/>
              </a:rPr>
              <a:t>FRIULI-VENEZIA GIULIA</a:t>
            </a:r>
          </a:p>
        </p:txBody>
      </p:sp>
      <p:sp>
        <p:nvSpPr>
          <p:cNvPr id="3" name="Segnaposto contenuto 2">
            <a:extLst>
              <a:ext uri="{FF2B5EF4-FFF2-40B4-BE49-F238E27FC236}">
                <a16:creationId xmlns:a16="http://schemas.microsoft.com/office/drawing/2014/main" id="{7A2E2F93-DE27-4FB4-AD99-6E80ECE07E39}"/>
              </a:ext>
            </a:extLst>
          </p:cNvPr>
          <p:cNvSpPr>
            <a:spLocks noGrp="1"/>
          </p:cNvSpPr>
          <p:nvPr>
            <p:ph idx="1"/>
          </p:nvPr>
        </p:nvSpPr>
        <p:spPr>
          <a:xfrm>
            <a:off x="429038" y="1061242"/>
            <a:ext cx="10174357" cy="1325563"/>
          </a:xfrm>
        </p:spPr>
        <p:txBody>
          <a:bodyPr>
            <a:noAutofit/>
          </a:bodyPr>
          <a:lstStyle/>
          <a:p>
            <a:pPr marL="0" indent="0">
              <a:buNone/>
            </a:pPr>
            <a:r>
              <a:rPr lang="it-IT" dirty="0">
                <a:latin typeface="Georgia Pro Cond Light" panose="02040306050405020303" pitchFamily="18" charset="0"/>
              </a:rPr>
              <a:t>Situata nell’estremo nord-est, la regione è a sua volta composta da due regioni storico-geografiche: il Friuli e la Venezia Giulia. La prima comprende gran parte dell’intera regione, nonché la parte alpina e la pianura friulana. La seconda corrisponde al territorio costiero della provincia di Trieste.</a:t>
            </a:r>
          </a:p>
        </p:txBody>
      </p:sp>
      <p:pic>
        <p:nvPicPr>
          <p:cNvPr id="4" name="Immagine 3">
            <a:extLst>
              <a:ext uri="{FF2B5EF4-FFF2-40B4-BE49-F238E27FC236}">
                <a16:creationId xmlns:a16="http://schemas.microsoft.com/office/drawing/2014/main" id="{7187C0F5-3301-4F0A-978E-B948DFFF7012}"/>
              </a:ext>
            </a:extLst>
          </p:cNvPr>
          <p:cNvPicPr>
            <a:picLocks noChangeAspect="1"/>
          </p:cNvPicPr>
          <p:nvPr/>
        </p:nvPicPr>
        <p:blipFill>
          <a:blip r:embed="rId2"/>
          <a:stretch>
            <a:fillRect/>
          </a:stretch>
        </p:blipFill>
        <p:spPr>
          <a:xfrm>
            <a:off x="10496027" y="-3176"/>
            <a:ext cx="1695973" cy="2128837"/>
          </a:xfrm>
          <a:prstGeom prst="rect">
            <a:avLst/>
          </a:prstGeom>
          <a:ln>
            <a:noFill/>
          </a:ln>
          <a:effectLst>
            <a:softEdge rad="112500"/>
          </a:effectLst>
        </p:spPr>
      </p:pic>
      <p:pic>
        <p:nvPicPr>
          <p:cNvPr id="5" name="Immagine 4">
            <a:extLst>
              <a:ext uri="{FF2B5EF4-FFF2-40B4-BE49-F238E27FC236}">
                <a16:creationId xmlns:a16="http://schemas.microsoft.com/office/drawing/2014/main" id="{1F64B10D-004E-4CD2-B43F-1E65F0D44DCC}"/>
              </a:ext>
            </a:extLst>
          </p:cNvPr>
          <p:cNvPicPr>
            <a:picLocks noChangeAspect="1"/>
          </p:cNvPicPr>
          <p:nvPr/>
        </p:nvPicPr>
        <p:blipFill>
          <a:blip r:embed="rId3"/>
          <a:stretch>
            <a:fillRect/>
          </a:stretch>
        </p:blipFill>
        <p:spPr>
          <a:xfrm>
            <a:off x="889292" y="3767248"/>
            <a:ext cx="4277553" cy="2836204"/>
          </a:xfrm>
          <a:prstGeom prst="rect">
            <a:avLst/>
          </a:prstGeom>
          <a:ln>
            <a:noFill/>
          </a:ln>
          <a:effectLst>
            <a:softEdge rad="112500"/>
          </a:effectLst>
        </p:spPr>
      </p:pic>
      <p:sp>
        <p:nvSpPr>
          <p:cNvPr id="7" name="CasellaDiTesto 6">
            <a:extLst>
              <a:ext uri="{FF2B5EF4-FFF2-40B4-BE49-F238E27FC236}">
                <a16:creationId xmlns:a16="http://schemas.microsoft.com/office/drawing/2014/main" id="{4334A318-1CC2-41DD-8D1E-E0A2725B9651}"/>
              </a:ext>
            </a:extLst>
          </p:cNvPr>
          <p:cNvSpPr txBox="1"/>
          <p:nvPr/>
        </p:nvSpPr>
        <p:spPr>
          <a:xfrm>
            <a:off x="4527582" y="2974047"/>
            <a:ext cx="2557051" cy="707886"/>
          </a:xfrm>
          <a:prstGeom prst="rect">
            <a:avLst/>
          </a:prstGeom>
          <a:noFill/>
        </p:spPr>
        <p:txBody>
          <a:bodyPr wrap="square" rtlCol="0">
            <a:spAutoFit/>
          </a:bodyPr>
          <a:lstStyle/>
          <a:p>
            <a:r>
              <a:rPr lang="it-IT" sz="4000" b="1" i="1" dirty="0">
                <a:latin typeface="Georgia Pro Cond Light" panose="02040306050405020303" pitchFamily="18" charset="0"/>
              </a:rPr>
              <a:t>Miramare</a:t>
            </a:r>
          </a:p>
        </p:txBody>
      </p:sp>
      <p:sp>
        <p:nvSpPr>
          <p:cNvPr id="8" name="CasellaDiTesto 7">
            <a:extLst>
              <a:ext uri="{FF2B5EF4-FFF2-40B4-BE49-F238E27FC236}">
                <a16:creationId xmlns:a16="http://schemas.microsoft.com/office/drawing/2014/main" id="{842E3C79-520F-4E07-AC64-EECCC4E61314}"/>
              </a:ext>
            </a:extLst>
          </p:cNvPr>
          <p:cNvSpPr txBox="1"/>
          <p:nvPr/>
        </p:nvSpPr>
        <p:spPr>
          <a:xfrm>
            <a:off x="5806108" y="3767248"/>
            <a:ext cx="6148181" cy="2677656"/>
          </a:xfrm>
          <a:prstGeom prst="rect">
            <a:avLst/>
          </a:prstGeom>
          <a:noFill/>
        </p:spPr>
        <p:txBody>
          <a:bodyPr wrap="square" rtlCol="0">
            <a:spAutoFit/>
          </a:bodyPr>
          <a:lstStyle/>
          <a:p>
            <a:r>
              <a:rPr lang="it-IT" sz="2800" dirty="0">
                <a:latin typeface="Georgia Pro Cond Light" panose="02040306050405020303" pitchFamily="18" charset="0"/>
              </a:rPr>
              <a:t>Situato a picco sul mare, affacciato sul Golfo di Trieste, il castello di Miramare fu la residenza della corte asburgica. Il castello è circondato da un ampio parco, il parco di Miramare famoso per le particolari specie botaniche.</a:t>
            </a:r>
          </a:p>
        </p:txBody>
      </p:sp>
    </p:spTree>
    <p:extLst>
      <p:ext uri="{BB962C8B-B14F-4D97-AF65-F5344CB8AC3E}">
        <p14:creationId xmlns:p14="http://schemas.microsoft.com/office/powerpoint/2010/main" val="38527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0D14BB-45A0-4F97-BE83-0ACC5EEF5FD3}"/>
              </a:ext>
            </a:extLst>
          </p:cNvPr>
          <p:cNvSpPr>
            <a:spLocks noGrp="1"/>
          </p:cNvSpPr>
          <p:nvPr>
            <p:ph type="title"/>
          </p:nvPr>
        </p:nvSpPr>
        <p:spPr>
          <a:xfrm>
            <a:off x="287848" y="0"/>
            <a:ext cx="4131365" cy="1325563"/>
          </a:xfrm>
        </p:spPr>
        <p:txBody>
          <a:bodyPr>
            <a:normAutofit/>
          </a:bodyPr>
          <a:lstStyle/>
          <a:p>
            <a:r>
              <a:rPr lang="it-IT" sz="3600" b="1" dirty="0">
                <a:latin typeface="Georgia Pro Cond Light" panose="02040306050405020303" pitchFamily="18" charset="0"/>
              </a:rPr>
              <a:t>EMILIA-ROMAGNA</a:t>
            </a:r>
          </a:p>
        </p:txBody>
      </p:sp>
      <p:sp>
        <p:nvSpPr>
          <p:cNvPr id="3" name="Segnaposto contenuto 2">
            <a:extLst>
              <a:ext uri="{FF2B5EF4-FFF2-40B4-BE49-F238E27FC236}">
                <a16:creationId xmlns:a16="http://schemas.microsoft.com/office/drawing/2014/main" id="{00305DAA-1493-4B35-86A4-9B9C9F263F74}"/>
              </a:ext>
            </a:extLst>
          </p:cNvPr>
          <p:cNvSpPr>
            <a:spLocks noGrp="1"/>
          </p:cNvSpPr>
          <p:nvPr>
            <p:ph idx="1"/>
          </p:nvPr>
        </p:nvSpPr>
        <p:spPr>
          <a:xfrm>
            <a:off x="330219" y="902980"/>
            <a:ext cx="9914162" cy="1195871"/>
          </a:xfrm>
        </p:spPr>
        <p:txBody>
          <a:bodyPr>
            <a:noAutofit/>
          </a:bodyPr>
          <a:lstStyle/>
          <a:p>
            <a:pPr marL="0" indent="0">
              <a:buNone/>
            </a:pPr>
            <a:r>
              <a:rPr lang="it-IT" sz="2400" dirty="0">
                <a:latin typeface="Georgia Pro Cond Light" panose="02040306050405020303" pitchFamily="18" charset="0"/>
              </a:rPr>
              <a:t>E’ l’unione di due regioni storico-geografiche, l’Emilia e la Romagna. Data la presenza della Pianura Padana, gran parte del territorio pianeggiante. Il resto è occupato dall’Appennino, quello tosco-emiliano e quello tosco-romagnolo.</a:t>
            </a:r>
          </a:p>
        </p:txBody>
      </p:sp>
      <p:pic>
        <p:nvPicPr>
          <p:cNvPr id="4" name="Immagine 3">
            <a:extLst>
              <a:ext uri="{FF2B5EF4-FFF2-40B4-BE49-F238E27FC236}">
                <a16:creationId xmlns:a16="http://schemas.microsoft.com/office/drawing/2014/main" id="{9A884BA3-16D0-46EF-ACD5-9F31626E0394}"/>
              </a:ext>
            </a:extLst>
          </p:cNvPr>
          <p:cNvPicPr>
            <a:picLocks noChangeAspect="1"/>
          </p:cNvPicPr>
          <p:nvPr/>
        </p:nvPicPr>
        <p:blipFill>
          <a:blip r:embed="rId2"/>
          <a:stretch>
            <a:fillRect/>
          </a:stretch>
        </p:blipFill>
        <p:spPr>
          <a:xfrm>
            <a:off x="10760790" y="0"/>
            <a:ext cx="1431210" cy="1796498"/>
          </a:xfrm>
          <a:prstGeom prst="rect">
            <a:avLst/>
          </a:prstGeom>
          <a:ln>
            <a:noFill/>
          </a:ln>
          <a:effectLst>
            <a:softEdge rad="112500"/>
          </a:effectLst>
        </p:spPr>
      </p:pic>
      <p:pic>
        <p:nvPicPr>
          <p:cNvPr id="5" name="Immagine 4">
            <a:extLst>
              <a:ext uri="{FF2B5EF4-FFF2-40B4-BE49-F238E27FC236}">
                <a16:creationId xmlns:a16="http://schemas.microsoft.com/office/drawing/2014/main" id="{4C2B22C1-D32B-404D-B52A-21151CFF5F35}"/>
              </a:ext>
            </a:extLst>
          </p:cNvPr>
          <p:cNvPicPr>
            <a:picLocks noChangeAspect="1"/>
          </p:cNvPicPr>
          <p:nvPr/>
        </p:nvPicPr>
        <p:blipFill>
          <a:blip r:embed="rId3"/>
          <a:stretch>
            <a:fillRect/>
          </a:stretch>
        </p:blipFill>
        <p:spPr>
          <a:xfrm>
            <a:off x="220200" y="2853018"/>
            <a:ext cx="3028883" cy="1729519"/>
          </a:xfrm>
          <a:prstGeom prst="rect">
            <a:avLst/>
          </a:prstGeom>
          <a:ln>
            <a:noFill/>
          </a:ln>
          <a:effectLst>
            <a:softEdge rad="112500"/>
          </a:effectLst>
        </p:spPr>
      </p:pic>
      <p:sp>
        <p:nvSpPr>
          <p:cNvPr id="6" name="CasellaDiTesto 5">
            <a:extLst>
              <a:ext uri="{FF2B5EF4-FFF2-40B4-BE49-F238E27FC236}">
                <a16:creationId xmlns:a16="http://schemas.microsoft.com/office/drawing/2014/main" id="{A7017806-95B5-4CDD-9AD8-24D5FA1E581F}"/>
              </a:ext>
            </a:extLst>
          </p:cNvPr>
          <p:cNvSpPr txBox="1"/>
          <p:nvPr/>
        </p:nvSpPr>
        <p:spPr>
          <a:xfrm>
            <a:off x="4171432" y="2263079"/>
            <a:ext cx="3849136" cy="646331"/>
          </a:xfrm>
          <a:prstGeom prst="rect">
            <a:avLst/>
          </a:prstGeom>
          <a:noFill/>
        </p:spPr>
        <p:txBody>
          <a:bodyPr wrap="square" rtlCol="0">
            <a:spAutoFit/>
          </a:bodyPr>
          <a:lstStyle/>
          <a:p>
            <a:r>
              <a:rPr lang="it-IT" sz="3600" b="1" i="1" dirty="0">
                <a:latin typeface="Georgia Pro Cond Light" panose="02040306050405020303" pitchFamily="18" charset="0"/>
              </a:rPr>
              <a:t>Borghi medievali</a:t>
            </a:r>
          </a:p>
        </p:txBody>
      </p:sp>
      <p:sp>
        <p:nvSpPr>
          <p:cNvPr id="7" name="CasellaDiTesto 6">
            <a:extLst>
              <a:ext uri="{FF2B5EF4-FFF2-40B4-BE49-F238E27FC236}">
                <a16:creationId xmlns:a16="http://schemas.microsoft.com/office/drawing/2014/main" id="{3DB5E932-00FE-4F71-B6DA-9AC66A98BD3B}"/>
              </a:ext>
            </a:extLst>
          </p:cNvPr>
          <p:cNvSpPr txBox="1"/>
          <p:nvPr/>
        </p:nvSpPr>
        <p:spPr>
          <a:xfrm>
            <a:off x="7833082" y="3029378"/>
            <a:ext cx="3643313" cy="3416320"/>
          </a:xfrm>
          <a:prstGeom prst="rect">
            <a:avLst/>
          </a:prstGeom>
          <a:noFill/>
        </p:spPr>
        <p:txBody>
          <a:bodyPr wrap="square" rtlCol="0">
            <a:spAutoFit/>
          </a:bodyPr>
          <a:lstStyle/>
          <a:p>
            <a:r>
              <a:rPr lang="it-IT" sz="2400" dirty="0">
                <a:latin typeface="Georgia Pro Cond Light" panose="02040306050405020303" pitchFamily="18" charset="0"/>
              </a:rPr>
              <a:t>La Pianura Padana fu ampiamente sfruttata dai Romani in quanto territorio fertile e redditizio per l’economia. Questo portò all’edificazione di moltissimi borghi, rocche e fortezze che caratterizzano la ancora oggi la regione.</a:t>
            </a:r>
          </a:p>
        </p:txBody>
      </p:sp>
      <p:pic>
        <p:nvPicPr>
          <p:cNvPr id="8" name="Immagine 7">
            <a:extLst>
              <a:ext uri="{FF2B5EF4-FFF2-40B4-BE49-F238E27FC236}">
                <a16:creationId xmlns:a16="http://schemas.microsoft.com/office/drawing/2014/main" id="{0246834D-060C-456A-9B3C-098CD4DBF29D}"/>
              </a:ext>
            </a:extLst>
          </p:cNvPr>
          <p:cNvPicPr>
            <a:picLocks noChangeAspect="1"/>
          </p:cNvPicPr>
          <p:nvPr/>
        </p:nvPicPr>
        <p:blipFill>
          <a:blip r:embed="rId4"/>
          <a:stretch>
            <a:fillRect/>
          </a:stretch>
        </p:blipFill>
        <p:spPr>
          <a:xfrm>
            <a:off x="3592906" y="3133314"/>
            <a:ext cx="3643312" cy="2426503"/>
          </a:xfrm>
          <a:prstGeom prst="rect">
            <a:avLst/>
          </a:prstGeom>
          <a:ln>
            <a:noFill/>
          </a:ln>
          <a:effectLst>
            <a:softEdge rad="112500"/>
          </a:effectLst>
        </p:spPr>
      </p:pic>
      <p:sp>
        <p:nvSpPr>
          <p:cNvPr id="9" name="CasellaDiTesto 8">
            <a:extLst>
              <a:ext uri="{FF2B5EF4-FFF2-40B4-BE49-F238E27FC236}">
                <a16:creationId xmlns:a16="http://schemas.microsoft.com/office/drawing/2014/main" id="{BDB3B34E-0575-40BA-8452-69F971353EBE}"/>
              </a:ext>
            </a:extLst>
          </p:cNvPr>
          <p:cNvSpPr txBox="1"/>
          <p:nvPr/>
        </p:nvSpPr>
        <p:spPr>
          <a:xfrm>
            <a:off x="3592906" y="5518127"/>
            <a:ext cx="766013" cy="369332"/>
          </a:xfrm>
          <a:prstGeom prst="rect">
            <a:avLst/>
          </a:prstGeom>
          <a:noFill/>
        </p:spPr>
        <p:txBody>
          <a:bodyPr wrap="square" rtlCol="0">
            <a:spAutoFit/>
          </a:bodyPr>
          <a:lstStyle/>
          <a:p>
            <a:r>
              <a:rPr lang="it-IT" dirty="0">
                <a:latin typeface="Georgia Pro Cond Light" panose="02040306050405020303" pitchFamily="18" charset="0"/>
              </a:rPr>
              <a:t>Bardi</a:t>
            </a:r>
          </a:p>
        </p:txBody>
      </p:sp>
      <p:pic>
        <p:nvPicPr>
          <p:cNvPr id="10" name="Immagine 9">
            <a:extLst>
              <a:ext uri="{FF2B5EF4-FFF2-40B4-BE49-F238E27FC236}">
                <a16:creationId xmlns:a16="http://schemas.microsoft.com/office/drawing/2014/main" id="{2A7A3A3C-0C31-492C-B3F0-A53D3809E17A}"/>
              </a:ext>
            </a:extLst>
          </p:cNvPr>
          <p:cNvPicPr>
            <a:picLocks noChangeAspect="1"/>
          </p:cNvPicPr>
          <p:nvPr/>
        </p:nvPicPr>
        <p:blipFill>
          <a:blip r:embed="rId5"/>
          <a:stretch>
            <a:fillRect/>
          </a:stretch>
        </p:blipFill>
        <p:spPr>
          <a:xfrm>
            <a:off x="183995" y="4850177"/>
            <a:ext cx="3238546" cy="1957338"/>
          </a:xfrm>
          <a:prstGeom prst="rect">
            <a:avLst/>
          </a:prstGeom>
          <a:ln>
            <a:noFill/>
          </a:ln>
          <a:effectLst>
            <a:softEdge rad="112500"/>
          </a:effectLst>
        </p:spPr>
      </p:pic>
      <p:sp>
        <p:nvSpPr>
          <p:cNvPr id="11" name="CasellaDiTesto 10">
            <a:extLst>
              <a:ext uri="{FF2B5EF4-FFF2-40B4-BE49-F238E27FC236}">
                <a16:creationId xmlns:a16="http://schemas.microsoft.com/office/drawing/2014/main" id="{D942E045-EBB1-434F-86CA-0DE6D0C832F8}"/>
              </a:ext>
            </a:extLst>
          </p:cNvPr>
          <p:cNvSpPr txBox="1"/>
          <p:nvPr/>
        </p:nvSpPr>
        <p:spPr>
          <a:xfrm>
            <a:off x="183995" y="4521721"/>
            <a:ext cx="1409493" cy="369332"/>
          </a:xfrm>
          <a:prstGeom prst="rect">
            <a:avLst/>
          </a:prstGeom>
          <a:noFill/>
        </p:spPr>
        <p:txBody>
          <a:bodyPr wrap="square" rtlCol="0">
            <a:spAutoFit/>
          </a:bodyPr>
          <a:lstStyle/>
          <a:p>
            <a:r>
              <a:rPr lang="it-IT" dirty="0">
                <a:latin typeface="Georgia Pro Cond Light" panose="02040306050405020303" pitchFamily="18" charset="0"/>
              </a:rPr>
              <a:t>Dozza</a:t>
            </a:r>
          </a:p>
        </p:txBody>
      </p:sp>
      <p:sp>
        <p:nvSpPr>
          <p:cNvPr id="13" name="CasellaDiTesto 12">
            <a:extLst>
              <a:ext uri="{FF2B5EF4-FFF2-40B4-BE49-F238E27FC236}">
                <a16:creationId xmlns:a16="http://schemas.microsoft.com/office/drawing/2014/main" id="{F1B47F71-20D4-4B70-BC96-18BBF7B16026}"/>
              </a:ext>
            </a:extLst>
          </p:cNvPr>
          <p:cNvSpPr txBox="1"/>
          <p:nvPr/>
        </p:nvSpPr>
        <p:spPr>
          <a:xfrm>
            <a:off x="3300879" y="6461700"/>
            <a:ext cx="1522912" cy="369332"/>
          </a:xfrm>
          <a:prstGeom prst="rect">
            <a:avLst/>
          </a:prstGeom>
          <a:noFill/>
        </p:spPr>
        <p:txBody>
          <a:bodyPr wrap="square" rtlCol="0">
            <a:spAutoFit/>
          </a:bodyPr>
          <a:lstStyle/>
          <a:p>
            <a:r>
              <a:rPr lang="it-IT" dirty="0">
                <a:latin typeface="Georgia Pro Cond Light" panose="02040306050405020303" pitchFamily="18" charset="0"/>
              </a:rPr>
              <a:t>Brisighella</a:t>
            </a:r>
          </a:p>
        </p:txBody>
      </p:sp>
    </p:spTree>
    <p:extLst>
      <p:ext uri="{BB962C8B-B14F-4D97-AF65-F5344CB8AC3E}">
        <p14:creationId xmlns:p14="http://schemas.microsoft.com/office/powerpoint/2010/main" val="300644324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770</Words>
  <Application>Microsoft Office PowerPoint</Application>
  <PresentationFormat>Breitbild</PresentationFormat>
  <Paragraphs>54</Paragraphs>
  <Slides>10</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10</vt:i4>
      </vt:variant>
    </vt:vector>
  </HeadingPairs>
  <TitlesOfParts>
    <vt:vector size="15" baseType="lpstr">
      <vt:lpstr>Arial</vt:lpstr>
      <vt:lpstr>Calibri</vt:lpstr>
      <vt:lpstr>Calibri Light</vt:lpstr>
      <vt:lpstr>Georgia Pro Cond Light</vt:lpstr>
      <vt:lpstr>Tema di Office</vt:lpstr>
      <vt:lpstr>PAESI e PAESAGGI Italia  settentrionale</vt:lpstr>
      <vt:lpstr>VALLE D’AOSTA</vt:lpstr>
      <vt:lpstr>PIEMONTE</vt:lpstr>
      <vt:lpstr>LIGURIA</vt:lpstr>
      <vt:lpstr>LOMBARDIA</vt:lpstr>
      <vt:lpstr>TRENTINO - ALTO ADIGE</vt:lpstr>
      <vt:lpstr>VENETO</vt:lpstr>
      <vt:lpstr>FRIULI-VENEZIA GIULIA</vt:lpstr>
      <vt:lpstr>EMILIA-ROMAGNA</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Francesca Cavaiola</dc:creator>
  <cp:lastModifiedBy>Jimmy</cp:lastModifiedBy>
  <cp:revision>4</cp:revision>
  <dcterms:created xsi:type="dcterms:W3CDTF">2020-05-08T09:41:46Z</dcterms:created>
  <dcterms:modified xsi:type="dcterms:W3CDTF">2020-12-11T15:30:22Z</dcterms:modified>
</cp:coreProperties>
</file>