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8" r:id="rId3"/>
    <p:sldId id="259" r:id="rId4"/>
    <p:sldId id="260" r:id="rId5"/>
    <p:sldId id="261" r:id="rId6"/>
    <p:sldId id="263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9B8F11-DCF4-4AB6-95E6-AFFB7A87C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989468-21C4-4A4C-AD9A-26B738C8C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00FC7E-3070-478F-933E-645B39410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965-5C69-49A7-B6AD-F6A7220C6E4C}" type="datetimeFigureOut">
              <a:rPr lang="it-IT" smtClean="0"/>
              <a:t>11/12/2020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2B5255-A664-46C1-A373-FB34C3ED5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445118-E962-49AB-B73F-A3E3BDECD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440B-DEA4-4907-8282-EAF6EC58A820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2800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2BEEEF-1F05-4DC4-B137-1DADA776C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3BB7D99-3223-48E6-920F-796AACA48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E0218AF-F193-4BE2-B871-0911E7DCA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965-5C69-49A7-B6AD-F6A7220C6E4C}" type="datetimeFigureOut">
              <a:rPr lang="it-IT" smtClean="0"/>
              <a:t>11/12/2020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BD3910-6DAB-4869-BF12-01D92C15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5C760A-B3FE-4161-8594-B45E1339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440B-DEA4-4907-8282-EAF6EC58A820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052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6EF200B-B45F-4DA1-8FD5-9D8880225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965-5C69-49A7-B6AD-F6A7220C6E4C}" type="datetimeFigureOut">
              <a:rPr lang="it-IT" smtClean="0"/>
              <a:t>11/12/2020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1DC3797-5B9E-4F05-9BAA-E43A84DD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FE4E474-311B-406D-8937-2A11844AC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440B-DEA4-4907-8282-EAF6EC58A820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119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AAD7B97-CCFE-45B7-9E34-85717295A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205C4D3-A923-41EA-AA06-92CD16883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A5B872-8FBA-42FE-A3B0-BE9831C4D6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E2965-5C69-49A7-B6AD-F6A7220C6E4C}" type="datetimeFigureOut">
              <a:rPr lang="it-IT" smtClean="0"/>
              <a:t>11/12/2020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060DFC-F807-4E2C-A6C9-3F01E1D75C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0D71A4-032C-41CB-A671-0AFB5675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440B-DEA4-4907-8282-EAF6EC58A820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785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acqua, esterni, natura, sedendo&#10;&#10;Descrizione generata automaticamente">
            <a:extLst>
              <a:ext uri="{FF2B5EF4-FFF2-40B4-BE49-F238E27FC236}">
                <a16:creationId xmlns:a16="http://schemas.microsoft.com/office/drawing/2014/main" id="{7432FB20-617E-48D4-A12F-344FAEF000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3" b="5051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11" name="Immagine 10" descr="Immagine che contiene edificio, esterni, vecchio, largo&#10;&#10;Descrizione generata automaticamente">
            <a:extLst>
              <a:ext uri="{FF2B5EF4-FFF2-40B4-BE49-F238E27FC236}">
                <a16:creationId xmlns:a16="http://schemas.microsoft.com/office/drawing/2014/main" id="{C27E8F2F-EFAB-4B87-9198-D5DE58CD5F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9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5" name="Immagine 4" descr="Immagine che contiene esterni, erba, natura, montagna&#10;&#10;Descrizione generata automaticamente">
            <a:extLst>
              <a:ext uri="{FF2B5EF4-FFF2-40B4-BE49-F238E27FC236}">
                <a16:creationId xmlns:a16="http://schemas.microsoft.com/office/drawing/2014/main" id="{D1953B0F-8205-477E-B51C-97B0DFD244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7" name="Immagine 6" descr="Immagine che contiene edificio, esterni, via, casa&#10;&#10;Descrizione generata automaticamente">
            <a:extLst>
              <a:ext uri="{FF2B5EF4-FFF2-40B4-BE49-F238E27FC236}">
                <a16:creationId xmlns:a16="http://schemas.microsoft.com/office/drawing/2014/main" id="{DCC466A9-10FB-476A-A2C8-4FD7008461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5E25AB4-115D-4D2F-9ABA-046CD34CF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858" y="2433264"/>
            <a:ext cx="3618284" cy="2394876"/>
          </a:xfrm>
          <a:noFill/>
        </p:spPr>
        <p:txBody>
          <a:bodyPr anchor="ctr">
            <a:normAutofit/>
          </a:bodyPr>
          <a:lstStyle/>
          <a:p>
            <a:r>
              <a:rPr lang="it-IT" sz="3600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PAESI e PAESAGGI</a:t>
            </a:r>
            <a:br>
              <a:rPr lang="it-IT" sz="3600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i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Italia </a:t>
            </a:r>
            <a:br>
              <a:rPr lang="it-IT" sz="3600" i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i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centrale</a:t>
            </a:r>
          </a:p>
        </p:txBody>
      </p:sp>
    </p:spTree>
    <p:extLst>
      <p:ext uri="{BB962C8B-B14F-4D97-AF65-F5344CB8AC3E}">
        <p14:creationId xmlns:p14="http://schemas.microsoft.com/office/powerpoint/2010/main" val="3774682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F88934-3AA6-4041-B03F-A86DBE5CC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303" y="304801"/>
            <a:ext cx="2385391" cy="727006"/>
          </a:xfrm>
        </p:spPr>
        <p:txBody>
          <a:bodyPr>
            <a:normAutofit/>
          </a:bodyPr>
          <a:lstStyle/>
          <a:p>
            <a:r>
              <a:rPr lang="it-IT" sz="3600" b="1" dirty="0">
                <a:latin typeface="Georgia Pro Cond Light" panose="02040306050405020303" pitchFamily="18" charset="0"/>
              </a:rPr>
              <a:t>TOSCANA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9C36C49-A475-489F-AFAE-C08F86E80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330" y="1031807"/>
            <a:ext cx="9435547" cy="1142240"/>
          </a:xfrm>
        </p:spPr>
        <p:txBody>
          <a:bodyPr>
            <a:noAutofit/>
          </a:bodyPr>
          <a:lstStyle/>
          <a:p>
            <a:pPr algn="l"/>
            <a:r>
              <a:rPr lang="it-IT" sz="2800" dirty="0">
                <a:latin typeface="Georgia Pro Cond Light" panose="02040306050405020303" pitchFamily="18" charset="0"/>
              </a:rPr>
              <a:t>Regione del centro Italia, la Toscana presenta un territorio molto variegato, dagli Appennini, alle colline, fino alle spiagge bagnate dal mar Tirreno.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DBE10D9-E5ED-4AF2-8E05-49C982571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165" y="0"/>
            <a:ext cx="1558835" cy="1956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F598AAC-4653-4B22-9936-022592E84DA2}"/>
              </a:ext>
            </a:extLst>
          </p:cNvPr>
          <p:cNvSpPr txBox="1"/>
          <p:nvPr/>
        </p:nvSpPr>
        <p:spPr>
          <a:xfrm>
            <a:off x="3829878" y="2174047"/>
            <a:ext cx="4055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>
                <a:latin typeface="Georgia Pro Cond Light" panose="02040306050405020303" pitchFamily="18" charset="0"/>
              </a:rPr>
              <a:t>Arcipelago Toscano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C63891-3DB7-4C90-8EE7-427D423092C6}"/>
              </a:ext>
            </a:extLst>
          </p:cNvPr>
          <p:cNvSpPr txBox="1"/>
          <p:nvPr/>
        </p:nvSpPr>
        <p:spPr>
          <a:xfrm>
            <a:off x="6462250" y="2857430"/>
            <a:ext cx="56758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Georgia Pro Cond Light" panose="02040306050405020303" pitchFamily="18" charset="0"/>
              </a:rPr>
              <a:t>Situato tra il mar Ligure e il mar Tirreno, è il più grande parco marino d’Europa. Ciò che lo contraddistingue è l’unicità di ogni isola, ognuna con una propria cultura, storia, arte e vegetazione. E’ composto da sette isole maggiori tra cui l’isola Elba, la più grande in Italia dopo le regioni di Sicilia e Sardegna.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A3C86CB-C051-4744-97B8-1C013063C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60" y="3008852"/>
            <a:ext cx="4876800" cy="3234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7147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C641F7-EEBD-44C1-AAA8-A048E564E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1" y="299243"/>
            <a:ext cx="2219325" cy="763587"/>
          </a:xfrm>
        </p:spPr>
        <p:txBody>
          <a:bodyPr>
            <a:normAutofit/>
          </a:bodyPr>
          <a:lstStyle/>
          <a:p>
            <a:r>
              <a:rPr lang="it-IT" sz="3600" b="1" dirty="0">
                <a:latin typeface="Georgia Pro Cond Light" panose="02040306050405020303" pitchFamily="18" charset="0"/>
              </a:rPr>
              <a:t>UMBRIA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BBE1E2-5994-4B4C-AFB6-299A4A143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1" y="928687"/>
            <a:ext cx="9634539" cy="1446213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latin typeface="Georgia Pro Cond Light" panose="02040306050405020303" pitchFamily="18" charset="0"/>
              </a:rPr>
              <a:t>Anche detta «cuore verde d’Italia», l’Umbria è una regione del centro Italia caratterizzata da una spiccata varietà di paesaggi dato il continuo susseguirsi di aree collinari e valli.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BB9CF55-8020-49B4-B254-73DF9DF87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1" y="3244057"/>
            <a:ext cx="5691188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5EF412A-D849-4A90-BDF1-6B992900B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150" y="0"/>
            <a:ext cx="1847850" cy="2319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ABB8E73-9008-4AEB-B550-0514F895A3F3}"/>
              </a:ext>
            </a:extLst>
          </p:cNvPr>
          <p:cNvSpPr txBox="1"/>
          <p:nvPr/>
        </p:nvSpPr>
        <p:spPr>
          <a:xfrm>
            <a:off x="5355430" y="238152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>
                <a:latin typeface="Georgia Pro Cond Light" panose="02040306050405020303" pitchFamily="18" charset="0"/>
              </a:rPr>
              <a:t>Assisi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F7D652B-45C2-421B-8B48-1CFDCF519C47}"/>
              </a:ext>
            </a:extLst>
          </p:cNvPr>
          <p:cNvSpPr txBox="1"/>
          <p:nvPr/>
        </p:nvSpPr>
        <p:spPr>
          <a:xfrm>
            <a:off x="7019927" y="3131692"/>
            <a:ext cx="46339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Georgia Pro Cond Light" panose="02040306050405020303" pitchFamily="18" charset="0"/>
              </a:rPr>
              <a:t>Tipico esempio di borgo umbro arroccato su una collina con vista sulla valle. Il suo valore storico e artistico è riconosciuto in tutto il mondo. Da qui partì San Francesco per la sua missione volta a cambiare la chiesa. </a:t>
            </a:r>
          </a:p>
        </p:txBody>
      </p:sp>
    </p:spTree>
    <p:extLst>
      <p:ext uri="{BB962C8B-B14F-4D97-AF65-F5344CB8AC3E}">
        <p14:creationId xmlns:p14="http://schemas.microsoft.com/office/powerpoint/2010/main" val="830070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A1D5FA-72F2-46FE-B92F-668C87C66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379895"/>
            <a:ext cx="2236303" cy="602284"/>
          </a:xfrm>
        </p:spPr>
        <p:txBody>
          <a:bodyPr>
            <a:normAutofit/>
          </a:bodyPr>
          <a:lstStyle/>
          <a:p>
            <a:r>
              <a:rPr lang="it-IT" sz="3600" b="1" dirty="0">
                <a:latin typeface="Georgia Pro Cond Light" panose="02040306050405020303" pitchFamily="18" charset="0"/>
              </a:rPr>
              <a:t>MARCHE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49215B-4711-41EB-B11D-C7180C0A1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1" y="982179"/>
            <a:ext cx="8822635" cy="1447662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latin typeface="Georgia Pro Cond Light" panose="02040306050405020303" pitchFamily="18" charset="0"/>
              </a:rPr>
              <a:t>Caratteristica di questa regione del centro Italia è l’omogeneità del territorio, il 70% è infatti collinare e gran parte dei centri abitati si trovano sulle sommità dei rilievi.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6F03A92-8998-4314-AC48-D98CD1E12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8887" y="0"/>
            <a:ext cx="1763113" cy="2213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17685EA-54A5-41A8-AC08-B61B80936CAE}"/>
              </a:ext>
            </a:extLst>
          </p:cNvPr>
          <p:cNvSpPr txBox="1"/>
          <p:nvPr/>
        </p:nvSpPr>
        <p:spPr>
          <a:xfrm>
            <a:off x="4134057" y="2708959"/>
            <a:ext cx="2782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>
                <a:latin typeface="Georgia Pro Cond Light" panose="02040306050405020303" pitchFamily="18" charset="0"/>
              </a:rPr>
              <a:t>Monti Sibillini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E0A14EF-F5C8-4AA7-B31F-5F9C92E8E479}"/>
              </a:ext>
            </a:extLst>
          </p:cNvPr>
          <p:cNvSpPr txBox="1"/>
          <p:nvPr/>
        </p:nvSpPr>
        <p:spPr>
          <a:xfrm>
            <a:off x="7392334" y="3355290"/>
            <a:ext cx="45233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Georgia Pro Cond Light" panose="02040306050405020303" pitchFamily="18" charset="0"/>
              </a:rPr>
              <a:t>Parco nazionale, è una catena di rocce calcaree che si estendono per circa 40 km tra Marche e Umbria. Una parte di queste, le cosiddette «Lame Rosse» sono considerate il Gran Canyon d’Italia.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CB486B-E6CF-4B68-BDCC-BF9DB967F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26" y="3355290"/>
            <a:ext cx="3382411" cy="2677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0B71FBD-B087-474E-A401-42E2234A7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8737" y="3862950"/>
            <a:ext cx="3080567" cy="2677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4174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B50A8A-8321-443D-8D78-418D8DE4E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30" y="227495"/>
            <a:ext cx="1719470" cy="907084"/>
          </a:xfrm>
        </p:spPr>
        <p:txBody>
          <a:bodyPr>
            <a:normAutofit/>
          </a:bodyPr>
          <a:lstStyle/>
          <a:p>
            <a:r>
              <a:rPr lang="it-IT" sz="3600" b="1" dirty="0">
                <a:latin typeface="Georgia Pro Cond Light" panose="02040306050405020303" pitchFamily="18" charset="0"/>
              </a:rPr>
              <a:t>LAZIO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AC9E2C-6DFC-47A2-BFB3-A41AE6446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130" y="981075"/>
            <a:ext cx="9312965" cy="1394653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latin typeface="Georgia Pro Cond Light" panose="02040306050405020303" pitchFamily="18" charset="0"/>
              </a:rPr>
              <a:t>E’ la seconda regione più popolata d’Italia dopo la Lombardia, al suo interno si trova la Città del Vaticano. Il territorio è eterogeneo con prevalenza di zone collinari.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46F83FD-1D85-4817-B071-231E77ABD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8101" y="0"/>
            <a:ext cx="1783899" cy="2239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31FDD25-0969-4B3A-99D2-7EA784C4C0B3}"/>
              </a:ext>
            </a:extLst>
          </p:cNvPr>
          <p:cNvSpPr txBox="1"/>
          <p:nvPr/>
        </p:nvSpPr>
        <p:spPr>
          <a:xfrm>
            <a:off x="4407797" y="2505465"/>
            <a:ext cx="2786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>
                <a:latin typeface="Georgia Pro Cond Light" panose="02040306050405020303" pitchFamily="18" charset="0"/>
              </a:rPr>
              <a:t>Golfo di Gaeta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0D6FE77-A08D-4088-B43F-25DB2C572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29" y="2628900"/>
            <a:ext cx="3309731" cy="1853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3B60BF7-30DD-4FA2-8227-6396E81D5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30" y="4574195"/>
            <a:ext cx="3402679" cy="2056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F309A27-426E-4BC6-BAFA-114BEB6767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567" y="3225660"/>
            <a:ext cx="2329485" cy="331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1BCAFC6-9DFD-4810-AC9D-50D0F2992C25}"/>
              </a:ext>
            </a:extLst>
          </p:cNvPr>
          <p:cNvSpPr txBox="1"/>
          <p:nvPr/>
        </p:nvSpPr>
        <p:spPr>
          <a:xfrm>
            <a:off x="6983896" y="3525078"/>
            <a:ext cx="47939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Georgia Pro Cond Light" panose="02040306050405020303" pitchFamily="18" charset="0"/>
              </a:rPr>
              <a:t>Situato lungo la costa finale-meridionale della regione, questa località attrae moltissimi turismi per la particolarità delle coste che la caratterizzano e per i  caratteristici borghi, come Gaeta o Sperlonga, a picco sul mare. </a:t>
            </a:r>
          </a:p>
        </p:txBody>
      </p:sp>
    </p:spTree>
    <p:extLst>
      <p:ext uri="{BB962C8B-B14F-4D97-AF65-F5344CB8AC3E}">
        <p14:creationId xmlns:p14="http://schemas.microsoft.com/office/powerpoint/2010/main" val="1634891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371D368-607E-4CD3-870A-6FB94C827F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9000"/>
          </a:blip>
          <a:stretch>
            <a:fillRect/>
          </a:stretch>
        </p:blipFill>
        <p:spPr>
          <a:xfrm>
            <a:off x="6095472" y="2751"/>
            <a:ext cx="6096528" cy="3432345"/>
          </a:xfrm>
          <a:prstGeom prst="rect">
            <a:avLst/>
          </a:prstGeom>
        </p:spPr>
      </p:pic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45AF1DC-C5E8-47DA-9272-A20797E5F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528" y="-3345"/>
            <a:ext cx="6096528" cy="343234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7E64126-C6AA-4B03-8750-A003EBA3D9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>
            <a:off x="0" y="3429000"/>
            <a:ext cx="6096528" cy="342624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30F56B6-DAE3-456F-8D50-6BD4BAA717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9000"/>
          </a:blip>
          <a:stretch>
            <a:fillRect/>
          </a:stretch>
        </p:blipFill>
        <p:spPr>
          <a:xfrm>
            <a:off x="6095472" y="3431751"/>
            <a:ext cx="6096528" cy="342624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2BE5C73-29F4-48DD-AFEA-0B3F5936984D}"/>
              </a:ext>
            </a:extLst>
          </p:cNvPr>
          <p:cNvSpPr txBox="1"/>
          <p:nvPr/>
        </p:nvSpPr>
        <p:spPr>
          <a:xfrm>
            <a:off x="6095472" y="6332029"/>
            <a:ext cx="6096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latin typeface="Georgia Pro Cond Light" panose="02040306050405020303" pitchFamily="18" charset="0"/>
              </a:rPr>
              <a:t>Francesca Cavaiola, Alessia Della Ducata</a:t>
            </a:r>
          </a:p>
        </p:txBody>
      </p:sp>
    </p:spTree>
    <p:extLst>
      <p:ext uri="{BB962C8B-B14F-4D97-AF65-F5344CB8AC3E}">
        <p14:creationId xmlns:p14="http://schemas.microsoft.com/office/powerpoint/2010/main" val="33346078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</Words>
  <Application>Microsoft Office PowerPoint</Application>
  <PresentationFormat>Breitbild</PresentationFormat>
  <Paragraphs>18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Georgia Pro Cond Light</vt:lpstr>
      <vt:lpstr>Tema di Office</vt:lpstr>
      <vt:lpstr>PAESI e PAESAGGI Italia  centrale</vt:lpstr>
      <vt:lpstr>TOSCANA</vt:lpstr>
      <vt:lpstr>UMBRIA</vt:lpstr>
      <vt:lpstr>MARCHE</vt:lpstr>
      <vt:lpstr>LAZIO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Cavaiola</dc:creator>
  <cp:lastModifiedBy>Jimmy</cp:lastModifiedBy>
  <cp:revision>2</cp:revision>
  <dcterms:created xsi:type="dcterms:W3CDTF">2020-05-08T09:46:35Z</dcterms:created>
  <dcterms:modified xsi:type="dcterms:W3CDTF">2020-12-11T15:29:36Z</dcterms:modified>
</cp:coreProperties>
</file>